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257" r:id="rId3"/>
    <p:sldId id="258" r:id="rId4"/>
    <p:sldId id="302" r:id="rId5"/>
    <p:sldId id="303" r:id="rId6"/>
    <p:sldId id="259" r:id="rId7"/>
    <p:sldId id="299" r:id="rId8"/>
    <p:sldId id="300" r:id="rId9"/>
    <p:sldId id="305" r:id="rId10"/>
    <p:sldId id="306" r:id="rId11"/>
    <p:sldId id="307" r:id="rId12"/>
    <p:sldId id="308" r:id="rId13"/>
    <p:sldId id="309" r:id="rId14"/>
    <p:sldId id="310" r:id="rId15"/>
    <p:sldId id="311" r:id="rId16"/>
    <p:sldId id="312" r:id="rId17"/>
    <p:sldId id="313" r:id="rId18"/>
    <p:sldId id="314" r:id="rId19"/>
    <p:sldId id="315" r:id="rId20"/>
    <p:sldId id="288" r:id="rId21"/>
    <p:sldId id="289" r:id="rId22"/>
    <p:sldId id="290" r:id="rId23"/>
    <p:sldId id="291" r:id="rId24"/>
    <p:sldId id="262" r:id="rId25"/>
    <p:sldId id="356" r:id="rId26"/>
    <p:sldId id="357" r:id="rId27"/>
    <p:sldId id="358" r:id="rId28"/>
    <p:sldId id="318" r:id="rId29"/>
    <p:sldId id="319" r:id="rId30"/>
    <p:sldId id="322" r:id="rId31"/>
    <p:sldId id="324" r:id="rId32"/>
    <p:sldId id="326" r:id="rId33"/>
    <p:sldId id="327" r:id="rId34"/>
    <p:sldId id="328" r:id="rId35"/>
    <p:sldId id="330" r:id="rId36"/>
    <p:sldId id="332" r:id="rId37"/>
    <p:sldId id="333" r:id="rId38"/>
    <p:sldId id="341" r:id="rId39"/>
    <p:sldId id="342" r:id="rId40"/>
    <p:sldId id="349" r:id="rId41"/>
    <p:sldId id="359" r:id="rId42"/>
    <p:sldId id="360" r:id="rId43"/>
    <p:sldId id="361" r:id="rId44"/>
    <p:sldId id="36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1E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9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DF1B9D-1594-6349-9CDA-D830B4E3E04A}" type="datetimeFigureOut">
              <a:rPr lang="en-US" smtClean="0"/>
              <a:t>10/28/14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ECC54C-4FAE-9040-9F1E-7CB873F8A131}" type="slidenum">
              <a:rPr lang="en-US" smtClean="0"/>
              <a:t>‹#›</a:t>
            </a:fld>
            <a:endParaRPr lang="en-US"/>
          </a:p>
        </p:txBody>
      </p:sp>
    </p:spTree>
    <p:extLst>
      <p:ext uri="{BB962C8B-B14F-4D97-AF65-F5344CB8AC3E}">
        <p14:creationId xmlns:p14="http://schemas.microsoft.com/office/powerpoint/2010/main" val="22551851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http://media-cache-ec0.pinimg.com/236x/c2/a5/86/c2a58664f589a2447dcb6ca6111e5226.jpg</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1</a:t>
            </a:fld>
            <a:endParaRPr lang="en-US"/>
          </a:p>
        </p:txBody>
      </p:sp>
    </p:spTree>
    <p:extLst>
      <p:ext uri="{BB962C8B-B14F-4D97-AF65-F5344CB8AC3E}">
        <p14:creationId xmlns:p14="http://schemas.microsoft.com/office/powerpoint/2010/main" val="111703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cdn.osxdaily.com</a:t>
            </a:r>
            <a:r>
              <a:rPr lang="en-US" dirty="0" smtClean="0"/>
              <a:t>/</a:t>
            </a:r>
            <a:r>
              <a:rPr lang="en-US" dirty="0" err="1" smtClean="0"/>
              <a:t>wp</a:t>
            </a:r>
            <a:r>
              <a:rPr lang="en-US" dirty="0" smtClean="0"/>
              <a:t>-content/uploads/2013/06/messages-ios-6-vs-7.jpeg</a:t>
            </a:r>
          </a:p>
          <a:p>
            <a:r>
              <a:rPr lang="en-US" dirty="0" smtClean="0"/>
              <a:t>http://core0.staticworld.net/images/article/2014/03/ios71-buttonshapes-100249680-medium.png</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9</a:t>
            </a:fld>
            <a:endParaRPr lang="en-US"/>
          </a:p>
        </p:txBody>
      </p:sp>
    </p:spTree>
    <p:extLst>
      <p:ext uri="{BB962C8B-B14F-4D97-AF65-F5344CB8AC3E}">
        <p14:creationId xmlns:p14="http://schemas.microsoft.com/office/powerpoint/2010/main" val="3960586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cdn.osxdaily.com</a:t>
            </a:r>
            <a:r>
              <a:rPr lang="en-US" dirty="0" smtClean="0"/>
              <a:t>/</a:t>
            </a:r>
            <a:r>
              <a:rPr lang="en-US" dirty="0" err="1" smtClean="0"/>
              <a:t>wp</a:t>
            </a:r>
            <a:r>
              <a:rPr lang="en-US" dirty="0" smtClean="0"/>
              <a:t>-content/uploads/2013/06/messages-ios-6-vs-7.jpeg</a:t>
            </a:r>
          </a:p>
          <a:p>
            <a:r>
              <a:rPr lang="en-US" smtClean="0"/>
              <a:t>http://core0.staticworld.net/images/article/2014/03/ios71-buttonshapes-100249680-medium.png</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10</a:t>
            </a:fld>
            <a:endParaRPr lang="en-US"/>
          </a:p>
        </p:txBody>
      </p:sp>
    </p:spTree>
    <p:extLst>
      <p:ext uri="{BB962C8B-B14F-4D97-AF65-F5344CB8AC3E}">
        <p14:creationId xmlns:p14="http://schemas.microsoft.com/office/powerpoint/2010/main" val="3960586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www.jennifercluff.com</a:t>
            </a:r>
            <a:r>
              <a:rPr lang="en-US" dirty="0" smtClean="0"/>
              <a:t>/blog/</a:t>
            </a:r>
            <a:r>
              <a:rPr lang="en-US" dirty="0" err="1" smtClean="0"/>
              <a:t>uploaded_images</a:t>
            </a:r>
            <a:r>
              <a:rPr lang="en-US" dirty="0" smtClean="0"/>
              <a:t>/norman-744159.JPG</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11</a:t>
            </a:fld>
            <a:endParaRPr lang="en-US"/>
          </a:p>
        </p:txBody>
      </p:sp>
    </p:spTree>
    <p:extLst>
      <p:ext uri="{BB962C8B-B14F-4D97-AF65-F5344CB8AC3E}">
        <p14:creationId xmlns:p14="http://schemas.microsoft.com/office/powerpoint/2010/main" val="152433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27</a:t>
            </a:fld>
            <a:endParaRPr lang="en-US"/>
          </a:p>
        </p:txBody>
      </p:sp>
    </p:spTree>
    <p:extLst>
      <p:ext uri="{BB962C8B-B14F-4D97-AF65-F5344CB8AC3E}">
        <p14:creationId xmlns:p14="http://schemas.microsoft.com/office/powerpoint/2010/main" val="18889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www.nngroup.com</a:t>
            </a:r>
            <a:r>
              <a:rPr lang="en-US" dirty="0" smtClean="0"/>
              <a:t>/articles/how-to-conduct-a-heuristic-evaluation/</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30</a:t>
            </a:fld>
            <a:endParaRPr lang="en-US"/>
          </a:p>
        </p:txBody>
      </p:sp>
    </p:spTree>
    <p:extLst>
      <p:ext uri="{BB962C8B-B14F-4D97-AF65-F5344CB8AC3E}">
        <p14:creationId xmlns:p14="http://schemas.microsoft.com/office/powerpoint/2010/main" val="406628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should we determine severity? (frequency, impact)</a:t>
            </a:r>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35</a:t>
            </a:fld>
            <a:endParaRPr lang="en-US"/>
          </a:p>
        </p:txBody>
      </p:sp>
    </p:spTree>
    <p:extLst>
      <p:ext uri="{BB962C8B-B14F-4D97-AF65-F5344CB8AC3E}">
        <p14:creationId xmlns:p14="http://schemas.microsoft.com/office/powerpoint/2010/main" val="3306169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in the chart that not all evaluators will find the hard problems,</a:t>
            </a:r>
            <a:r>
              <a:rPr lang="en-US" baseline="0" dirty="0" smtClean="0"/>
              <a:t> but they will tend to find the easy ones</a:t>
            </a:r>
            <a:endParaRPr lang="en-US" dirty="0"/>
          </a:p>
        </p:txBody>
      </p:sp>
      <p:sp>
        <p:nvSpPr>
          <p:cNvPr id="4" name="Slide Number Placeholder 3"/>
          <p:cNvSpPr>
            <a:spLocks noGrp="1"/>
          </p:cNvSpPr>
          <p:nvPr>
            <p:ph type="sldNum" sz="quarter" idx="10"/>
          </p:nvPr>
        </p:nvSpPr>
        <p:spPr/>
        <p:txBody>
          <a:bodyPr/>
          <a:lstStyle/>
          <a:p>
            <a:fld id="{F3DB09C2-3629-5242-8E9E-072FB6ED5EEE}" type="slidenum">
              <a:rPr lang="en-US" smtClean="0"/>
              <a:t>36</a:t>
            </a:fld>
            <a:endParaRPr lang="en-US"/>
          </a:p>
        </p:txBody>
      </p:sp>
    </p:spTree>
    <p:extLst>
      <p:ext uri="{BB962C8B-B14F-4D97-AF65-F5344CB8AC3E}">
        <p14:creationId xmlns:p14="http://schemas.microsoft.com/office/powerpoint/2010/main" val="2057213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Chrome</a:t>
            </a:r>
            <a:r>
              <a:rPr lang="en-US" baseline="0" dirty="0" smtClean="0"/>
              <a:t> crashes, loses my tabs</a:t>
            </a:r>
          </a:p>
          <a:p>
            <a:r>
              <a:rPr lang="en-US" baseline="0" dirty="0" smtClean="0"/>
              <a:t>PeopleSoft: it lets me search and then tells me I can’t</a:t>
            </a:r>
          </a:p>
          <a:p>
            <a:endParaRPr lang="en-US" dirty="0"/>
          </a:p>
        </p:txBody>
      </p:sp>
      <p:sp>
        <p:nvSpPr>
          <p:cNvPr id="4" name="Slide Number Placeholder 3"/>
          <p:cNvSpPr>
            <a:spLocks noGrp="1"/>
          </p:cNvSpPr>
          <p:nvPr>
            <p:ph type="sldNum" sz="quarter" idx="10"/>
          </p:nvPr>
        </p:nvSpPr>
        <p:spPr/>
        <p:txBody>
          <a:bodyPr/>
          <a:lstStyle/>
          <a:p>
            <a:fld id="{C7ECC54C-4FAE-9040-9F1E-7CB873F8A131}" type="slidenum">
              <a:rPr lang="en-US" smtClean="0"/>
              <a:t>41</a:t>
            </a:fld>
            <a:endParaRPr lang="en-US"/>
          </a:p>
        </p:txBody>
      </p:sp>
    </p:spTree>
    <p:extLst>
      <p:ext uri="{BB962C8B-B14F-4D97-AF65-F5344CB8AC3E}">
        <p14:creationId xmlns:p14="http://schemas.microsoft.com/office/powerpoint/2010/main" val="71812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FAD56B-19B0-7E49-8A63-E22C22CE478D}" type="datetimeFigureOut">
              <a:rPr lang="en-US" smtClean="0"/>
              <a:t>10/28/14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FAD56B-19B0-7E49-8A63-E22C22CE478D}" type="datetimeFigureOut">
              <a:rPr lang="en-US" smtClean="0"/>
              <a:t>10/28/14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FAD56B-19B0-7E49-8A63-E22C22CE478D}" type="datetimeFigureOut">
              <a:rPr lang="en-US" smtClean="0"/>
              <a:t>10/28/14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FAD56B-19B0-7E49-8A63-E22C22CE478D}" type="datetimeFigureOut">
              <a:rPr lang="en-US" smtClean="0"/>
              <a:t>10/28/14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FAD56B-19B0-7E49-8A63-E22C22CE478D}" type="datetimeFigureOut">
              <a:rPr lang="en-US" smtClean="0"/>
              <a:t>10/28/14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FAD56B-19B0-7E49-8A63-E22C22CE478D}" type="datetimeFigureOut">
              <a:rPr lang="en-US" smtClean="0"/>
              <a:t>10/28/14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FAD56B-19B0-7E49-8A63-E22C22CE478D}" type="datetimeFigureOut">
              <a:rPr lang="en-US" smtClean="0"/>
              <a:t>10/28/14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FAD56B-19B0-7E49-8A63-E22C22CE478D}" type="datetimeFigureOut">
              <a:rPr lang="en-US" smtClean="0"/>
              <a:t>10/28/14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FAD56B-19B0-7E49-8A63-E22C22CE478D}" type="datetimeFigureOut">
              <a:rPr lang="en-US" smtClean="0"/>
              <a:t>10/28/14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FAD56B-19B0-7E49-8A63-E22C22CE478D}" type="datetimeFigureOut">
              <a:rPr lang="en-US" smtClean="0"/>
              <a:t>10/28/14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FAD56B-19B0-7E49-8A63-E22C22CE478D}" type="datetimeFigureOut">
              <a:rPr lang="en-US" smtClean="0"/>
              <a:t>10/28/14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DFE1AD-80BD-8441-B7AB-37A3E1CCA2F9}"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FAD56B-19B0-7E49-8A63-E22C22CE478D}" type="datetimeFigureOut">
              <a:rPr lang="en-US" smtClean="0"/>
              <a:t>10/28/14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FE1AD-80BD-8441-B7AB-37A3E1CCA2F9}"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lideshare.net/sacsprasath/ten-usability-heuristics-with-examp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6082" y="5552526"/>
            <a:ext cx="5007065" cy="1224871"/>
          </a:xfrm>
        </p:spPr>
        <p:txBody>
          <a:bodyPr>
            <a:normAutofit fontScale="90000"/>
          </a:bodyPr>
          <a:lstStyle/>
          <a:p>
            <a:r>
              <a:rPr lang="en-US" dirty="0"/>
              <a:t>Heuristic evaluation</a:t>
            </a:r>
            <a:br>
              <a:rPr lang="en-US" dirty="0"/>
            </a:br>
            <a:r>
              <a:rPr lang="en-US" dirty="0"/>
              <a:t>CSCI 5839 Fall 2014</a:t>
            </a:r>
            <a:br>
              <a:rPr lang="en-US" dirty="0"/>
            </a:br>
            <a:endParaRPr lang="en-US" dirty="0"/>
          </a:p>
        </p:txBody>
      </p:sp>
      <p:pic>
        <p:nvPicPr>
          <p:cNvPr id="5" name="Picture 4"/>
          <p:cNvPicPr>
            <a:picLocks noChangeAspect="1"/>
          </p:cNvPicPr>
          <p:nvPr/>
        </p:nvPicPr>
        <p:blipFill>
          <a:blip r:embed="rId3"/>
          <a:stretch>
            <a:fillRect/>
          </a:stretch>
        </p:blipFill>
        <p:spPr>
          <a:xfrm>
            <a:off x="1500823" y="334002"/>
            <a:ext cx="6156255" cy="4617191"/>
          </a:xfrm>
          <a:prstGeom prst="rect">
            <a:avLst/>
          </a:prstGeom>
        </p:spPr>
      </p:pic>
    </p:spTree>
    <p:extLst>
      <p:ext uri="{BB962C8B-B14F-4D97-AF65-F5344CB8AC3E}">
        <p14:creationId xmlns:p14="http://schemas.microsoft.com/office/powerpoint/2010/main" val="235426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Balancing usability with visual design</a:t>
            </a:r>
            <a:endParaRPr lang="en-US" dirty="0"/>
          </a:p>
        </p:txBody>
      </p:sp>
      <p:pic>
        <p:nvPicPr>
          <p:cNvPr id="4" name="Picture 3"/>
          <p:cNvPicPr>
            <a:picLocks noChangeAspect="1"/>
          </p:cNvPicPr>
          <p:nvPr/>
        </p:nvPicPr>
        <p:blipFill>
          <a:blip r:embed="rId3"/>
          <a:stretch>
            <a:fillRect/>
          </a:stretch>
        </p:blipFill>
        <p:spPr>
          <a:xfrm>
            <a:off x="472295" y="1541867"/>
            <a:ext cx="5432710" cy="4801814"/>
          </a:xfrm>
          <a:prstGeom prst="rect">
            <a:avLst/>
          </a:prstGeom>
        </p:spPr>
      </p:pic>
      <p:pic>
        <p:nvPicPr>
          <p:cNvPr id="3" name="Picture 2"/>
          <p:cNvPicPr>
            <a:picLocks noChangeAspect="1"/>
          </p:cNvPicPr>
          <p:nvPr/>
        </p:nvPicPr>
        <p:blipFill>
          <a:blip r:embed="rId4"/>
          <a:stretch>
            <a:fillRect/>
          </a:stretch>
        </p:blipFill>
        <p:spPr>
          <a:xfrm>
            <a:off x="5946985" y="1541867"/>
            <a:ext cx="2708136" cy="4811456"/>
          </a:xfrm>
          <a:prstGeom prst="rect">
            <a:avLst/>
          </a:prstGeom>
        </p:spPr>
      </p:pic>
    </p:spTree>
    <p:extLst>
      <p:ext uri="{BB962C8B-B14F-4D97-AF65-F5344CB8AC3E}">
        <p14:creationId xmlns:p14="http://schemas.microsoft.com/office/powerpoint/2010/main" val="3092404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 on affordances</a:t>
            </a:r>
            <a:endParaRPr lang="en-US" dirty="0"/>
          </a:p>
        </p:txBody>
      </p:sp>
      <p:pic>
        <p:nvPicPr>
          <p:cNvPr id="5" name="Picture 4"/>
          <p:cNvPicPr>
            <a:picLocks noChangeAspect="1"/>
          </p:cNvPicPr>
          <p:nvPr/>
        </p:nvPicPr>
        <p:blipFill>
          <a:blip r:embed="rId3"/>
          <a:stretch>
            <a:fillRect/>
          </a:stretch>
        </p:blipFill>
        <p:spPr>
          <a:xfrm>
            <a:off x="531411" y="1627563"/>
            <a:ext cx="8308225" cy="4092904"/>
          </a:xfrm>
          <a:prstGeom prst="rect">
            <a:avLst/>
          </a:prstGeom>
        </p:spPr>
      </p:pic>
      <p:sp>
        <p:nvSpPr>
          <p:cNvPr id="6" name="Rectangle 5"/>
          <p:cNvSpPr/>
          <p:nvPr/>
        </p:nvSpPr>
        <p:spPr>
          <a:xfrm>
            <a:off x="207936" y="6387509"/>
            <a:ext cx="6708443" cy="369332"/>
          </a:xfrm>
          <a:prstGeom prst="rect">
            <a:avLst/>
          </a:prstGeom>
        </p:spPr>
        <p:txBody>
          <a:bodyPr wrap="square">
            <a:spAutoFit/>
          </a:bodyPr>
          <a:lstStyle/>
          <a:p>
            <a:r>
              <a:rPr lang="en-US" dirty="0"/>
              <a:t>http://</a:t>
            </a:r>
            <a:r>
              <a:rPr lang="en-US" dirty="0" err="1"/>
              <a:t>www.jnd.org</a:t>
            </a:r>
            <a:r>
              <a:rPr lang="en-US" dirty="0"/>
              <a:t>/</a:t>
            </a:r>
            <a:r>
              <a:rPr lang="en-US" dirty="0" err="1"/>
              <a:t>dn.mss</a:t>
            </a:r>
            <a:r>
              <a:rPr lang="en-US" dirty="0"/>
              <a:t>/</a:t>
            </a:r>
            <a:r>
              <a:rPr lang="en-US" dirty="0" err="1"/>
              <a:t>affordances_and.html</a:t>
            </a:r>
            <a:endParaRPr lang="en-US" dirty="0"/>
          </a:p>
        </p:txBody>
      </p:sp>
    </p:spTree>
    <p:extLst>
      <p:ext uri="{BB962C8B-B14F-4D97-AF65-F5344CB8AC3E}">
        <p14:creationId xmlns:p14="http://schemas.microsoft.com/office/powerpoint/2010/main" val="709472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 on affordances (2)</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word "affordance" was originally invented by the perceptual psychologist J. J. Gibson (1977, 1979) to refer to the actionable properties between the world and an actor (a person or animal). To Gibson, affordances are a relationship. They are a part of nature: they do not have to be visible, known, or desirable. Some affordances are yet to be discovered. Some are dangerous. I suspect that none of us know all the affordances of even everyday objects.</a:t>
            </a:r>
          </a:p>
        </p:txBody>
      </p:sp>
    </p:spTree>
    <p:extLst>
      <p:ext uri="{BB962C8B-B14F-4D97-AF65-F5344CB8AC3E}">
        <p14:creationId xmlns:p14="http://schemas.microsoft.com/office/powerpoint/2010/main" val="872359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 on affordances (3)</a:t>
            </a:r>
            <a:endParaRPr lang="en-US" dirty="0"/>
          </a:p>
        </p:txBody>
      </p:sp>
      <p:sp>
        <p:nvSpPr>
          <p:cNvPr id="3" name="Content Placeholder 2"/>
          <p:cNvSpPr>
            <a:spLocks noGrp="1"/>
          </p:cNvSpPr>
          <p:nvPr>
            <p:ph idx="1"/>
          </p:nvPr>
        </p:nvSpPr>
        <p:spPr/>
        <p:txBody>
          <a:bodyPr>
            <a:normAutofit fontScale="92500" lnSpcReduction="10000"/>
          </a:bodyPr>
          <a:lstStyle/>
          <a:p>
            <a:r>
              <a:rPr lang="en-US" dirty="0"/>
              <a:t>I introduced the term affordance to design in my </a:t>
            </a:r>
            <a:r>
              <a:rPr lang="en-US" dirty="0" smtClean="0"/>
              <a:t>book</a:t>
            </a:r>
            <a:r>
              <a:rPr lang="en-US" dirty="0"/>
              <a:t> </a:t>
            </a:r>
            <a:r>
              <a:rPr lang="en-US" dirty="0" smtClean="0"/>
              <a:t>[DOET]. </a:t>
            </a:r>
            <a:r>
              <a:rPr lang="en-US" dirty="0"/>
              <a:t>The concept has caught on, but not always with true understanding. Part of the blame lies with me: I should have used the term "perceived affordance," for in design, we care much more about what the user perceives than what is actually true. What the designer cares about is whether the </a:t>
            </a:r>
            <a:r>
              <a:rPr lang="en-US" dirty="0" smtClean="0"/>
              <a:t>user perceives </a:t>
            </a:r>
            <a:r>
              <a:rPr lang="en-US" dirty="0"/>
              <a:t>that some action is possible (or in the case of perceived non-affordances, not possible).</a:t>
            </a:r>
          </a:p>
        </p:txBody>
      </p:sp>
    </p:spTree>
    <p:extLst>
      <p:ext uri="{BB962C8B-B14F-4D97-AF65-F5344CB8AC3E}">
        <p14:creationId xmlns:p14="http://schemas.microsoft.com/office/powerpoint/2010/main" val="1700689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 on affordances (4)</a:t>
            </a:r>
            <a:endParaRPr lang="en-US" dirty="0"/>
          </a:p>
        </p:txBody>
      </p:sp>
      <p:sp>
        <p:nvSpPr>
          <p:cNvPr id="3" name="Content Placeholder 2"/>
          <p:cNvSpPr>
            <a:spLocks noGrp="1"/>
          </p:cNvSpPr>
          <p:nvPr>
            <p:ph idx="1"/>
          </p:nvPr>
        </p:nvSpPr>
        <p:spPr/>
        <p:txBody>
          <a:bodyPr>
            <a:normAutofit fontScale="85000" lnSpcReduction="20000"/>
          </a:bodyPr>
          <a:lstStyle/>
          <a:p>
            <a:r>
              <a:rPr lang="en-US" dirty="0"/>
              <a:t>In product design, where one deals with real, physical objects, there can be both real and perceived affordances, and the two need not be the same. In graphical, screen-based interfaces, all that the designer has available is control over perceived affordances. The computer system, with its keyboard, display screen, pointing device (e.g., mouse) and selection buttons (e.g., mouse buttons) affords pointing, touching, looking, and clicking on every pixel of the display screen. Most of this affordance is of no value. Thus, if the display does not have a touch-sensitive screen, the screen still affords touching, but it has no result on the computer </a:t>
            </a:r>
            <a:r>
              <a:rPr lang="en-US" dirty="0" smtClean="0"/>
              <a:t>system.</a:t>
            </a:r>
            <a:endParaRPr lang="en-US" dirty="0"/>
          </a:p>
        </p:txBody>
      </p:sp>
    </p:spTree>
    <p:extLst>
      <p:ext uri="{BB962C8B-B14F-4D97-AF65-F5344CB8AC3E}">
        <p14:creationId xmlns:p14="http://schemas.microsoft.com/office/powerpoint/2010/main" val="106971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 on affordances (5)</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 graphical design, one is really talking about conventions, or what I called logical and cultural "constraints" in POET. Physical constraints are closely related to real affordances: Thus, it is not possible to move the cursor outside the screen: this is a physical constraint. Logical constraints use reasoning to determine the alternatives. Thus, if we ask the user to click on 5 locations and only 4 are immediately visible; the person knows, logically, that there is still location left.</a:t>
            </a:r>
          </a:p>
        </p:txBody>
      </p:sp>
    </p:spTree>
    <p:extLst>
      <p:ext uri="{BB962C8B-B14F-4D97-AF65-F5344CB8AC3E}">
        <p14:creationId xmlns:p14="http://schemas.microsoft.com/office/powerpoint/2010/main" val="15620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 on affordances (6)</a:t>
            </a:r>
            <a:endParaRPr lang="en-US" dirty="0"/>
          </a:p>
        </p:txBody>
      </p:sp>
      <p:sp>
        <p:nvSpPr>
          <p:cNvPr id="3" name="Content Placeholder 2"/>
          <p:cNvSpPr>
            <a:spLocks noGrp="1"/>
          </p:cNvSpPr>
          <p:nvPr>
            <p:ph idx="1"/>
          </p:nvPr>
        </p:nvSpPr>
        <p:spPr/>
        <p:txBody>
          <a:bodyPr>
            <a:normAutofit/>
          </a:bodyPr>
          <a:lstStyle/>
          <a:p>
            <a:r>
              <a:rPr lang="en-US" dirty="0"/>
              <a:t>In similar vein, because I can click anytime I want, it is wrong to argue whether a graphical object on the screen "affords clicking." It does. The </a:t>
            </a:r>
            <a:r>
              <a:rPr lang="en-US" dirty="0" smtClean="0"/>
              <a:t>real question </a:t>
            </a:r>
            <a:r>
              <a:rPr lang="en-US" dirty="0"/>
              <a:t>is about the perceived affordance: Does the user perceive that clicking on that location is a meaningful, useful action to perform?</a:t>
            </a:r>
          </a:p>
        </p:txBody>
      </p:sp>
    </p:spTree>
    <p:extLst>
      <p:ext uri="{BB962C8B-B14F-4D97-AF65-F5344CB8AC3E}">
        <p14:creationId xmlns:p14="http://schemas.microsoft.com/office/powerpoint/2010/main" val="50452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 takeaways</a:t>
            </a:r>
            <a:endParaRPr lang="en-US" dirty="0"/>
          </a:p>
        </p:txBody>
      </p:sp>
      <p:sp>
        <p:nvSpPr>
          <p:cNvPr id="3" name="Content Placeholder 2"/>
          <p:cNvSpPr>
            <a:spLocks noGrp="1"/>
          </p:cNvSpPr>
          <p:nvPr>
            <p:ph idx="1"/>
          </p:nvPr>
        </p:nvSpPr>
        <p:spPr/>
        <p:txBody>
          <a:bodyPr/>
          <a:lstStyle/>
          <a:p>
            <a:r>
              <a:rPr lang="en-US" dirty="0" smtClean="0"/>
              <a:t>Remember gulf of execution and evaluation</a:t>
            </a:r>
          </a:p>
          <a:p>
            <a:r>
              <a:rPr lang="en-US" dirty="0" smtClean="0"/>
              <a:t>Affordances (what they are, what they are not, what they are useful for)</a:t>
            </a:r>
          </a:p>
          <a:p>
            <a:r>
              <a:rPr lang="en-US" dirty="0" smtClean="0"/>
              <a:t>Feedback</a:t>
            </a:r>
          </a:p>
          <a:p>
            <a:r>
              <a:rPr lang="en-US" dirty="0" smtClean="0"/>
              <a:t>Constraints</a:t>
            </a:r>
          </a:p>
          <a:p>
            <a:r>
              <a:rPr lang="en-US" dirty="0" smtClean="0"/>
              <a:t>Mapping (natural and unnatural)</a:t>
            </a:r>
          </a:p>
          <a:p>
            <a:r>
              <a:rPr lang="en-US" dirty="0" smtClean="0"/>
              <a:t>Conceptual models</a:t>
            </a:r>
            <a:endParaRPr lang="en-US" dirty="0"/>
          </a:p>
        </p:txBody>
      </p:sp>
    </p:spTree>
    <p:extLst>
      <p:ext uri="{BB962C8B-B14F-4D97-AF65-F5344CB8AC3E}">
        <p14:creationId xmlns:p14="http://schemas.microsoft.com/office/powerpoint/2010/main" val="3069983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do we not get from Norman?</a:t>
            </a:r>
            <a:endParaRPr lang="en-US" dirty="0"/>
          </a:p>
        </p:txBody>
      </p:sp>
    </p:spTree>
    <p:extLst>
      <p:ext uri="{BB962C8B-B14F-4D97-AF65-F5344CB8AC3E}">
        <p14:creationId xmlns:p14="http://schemas.microsoft.com/office/powerpoint/2010/main" val="330306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Aesthetics (Norman is all about practical, boring usability)</a:t>
            </a:r>
          </a:p>
          <a:p>
            <a:endParaRPr lang="en-US" dirty="0"/>
          </a:p>
          <a:p>
            <a:r>
              <a:rPr lang="en-US" dirty="0" smtClean="0"/>
              <a:t>Testing methodology</a:t>
            </a:r>
            <a:endParaRPr lang="en-US" dirty="0"/>
          </a:p>
        </p:txBody>
      </p:sp>
    </p:spTree>
    <p:extLst>
      <p:ext uri="{BB962C8B-B14F-4D97-AF65-F5344CB8AC3E}">
        <p14:creationId xmlns:p14="http://schemas.microsoft.com/office/powerpoint/2010/main" val="21297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More on Norman</a:t>
            </a:r>
          </a:p>
          <a:p>
            <a:r>
              <a:rPr lang="en-US" dirty="0" smtClean="0"/>
              <a:t>Other perspectives on design</a:t>
            </a:r>
          </a:p>
          <a:p>
            <a:r>
              <a:rPr lang="en-US" dirty="0" smtClean="0"/>
              <a:t>Discount usability testing and heuristic evaluation</a:t>
            </a:r>
            <a:endParaRPr lang="en-US" dirty="0"/>
          </a:p>
        </p:txBody>
      </p:sp>
    </p:spTree>
    <p:extLst>
      <p:ext uri="{BB962C8B-B14F-4D97-AF65-F5344CB8AC3E}">
        <p14:creationId xmlns:p14="http://schemas.microsoft.com/office/powerpoint/2010/main" val="27205759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Emotional Design </a:t>
            </a:r>
            <a:r>
              <a:rPr lang="en-US" sz="2700" dirty="0" smtClean="0"/>
              <a:t>(Norman, 2004)</a:t>
            </a:r>
            <a:endParaRPr lang="en-US" sz="2700" dirty="0"/>
          </a:p>
        </p:txBody>
      </p:sp>
      <p:sp>
        <p:nvSpPr>
          <p:cNvPr id="3" name="Content Placeholder 2"/>
          <p:cNvSpPr>
            <a:spLocks noGrp="1"/>
          </p:cNvSpPr>
          <p:nvPr>
            <p:ph idx="1"/>
          </p:nvPr>
        </p:nvSpPr>
        <p:spPr/>
        <p:txBody>
          <a:bodyPr/>
          <a:lstStyle/>
          <a:p>
            <a:r>
              <a:rPr lang="en-US" dirty="0" smtClean="0"/>
              <a:t>Three levels of design</a:t>
            </a:r>
          </a:p>
          <a:p>
            <a:pPr lvl="1"/>
            <a:r>
              <a:rPr lang="en-US" dirty="0" smtClean="0"/>
              <a:t>Visceral – raw emotional/physical experience</a:t>
            </a:r>
          </a:p>
          <a:p>
            <a:pPr lvl="1"/>
            <a:r>
              <a:rPr lang="en-US" dirty="0" smtClean="0">
                <a:solidFill>
                  <a:schemeClr val="accent5">
                    <a:lumMod val="60000"/>
                    <a:lumOff val="40000"/>
                  </a:schemeClr>
                </a:solidFill>
              </a:rPr>
              <a:t>Behavioral – does it work the way I expect?</a:t>
            </a:r>
          </a:p>
          <a:p>
            <a:pPr lvl="1"/>
            <a:r>
              <a:rPr lang="en-US" dirty="0" smtClean="0"/>
              <a:t>Reflective – how does using this affect my perception of myself, life, the universe, everything?</a:t>
            </a:r>
            <a:endParaRPr lang="en-US" dirty="0"/>
          </a:p>
        </p:txBody>
      </p:sp>
    </p:spTree>
    <p:extLst>
      <p:ext uri="{BB962C8B-B14F-4D97-AF65-F5344CB8AC3E}">
        <p14:creationId xmlns:p14="http://schemas.microsoft.com/office/powerpoint/2010/main" val="32981024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Playfulness and fun</a:t>
            </a:r>
            <a:endParaRPr lang="en-US" dirty="0">
              <a:solidFill>
                <a:srgbClr val="FFFFFF"/>
              </a:solidFill>
            </a:endParaRPr>
          </a:p>
        </p:txBody>
      </p:sp>
      <p:pic>
        <p:nvPicPr>
          <p:cNvPr id="4" name="Picture 3"/>
          <p:cNvPicPr>
            <a:picLocks noChangeAspect="1"/>
          </p:cNvPicPr>
          <p:nvPr/>
        </p:nvPicPr>
        <p:blipFill rotWithShape="1">
          <a:blip r:embed="rId2"/>
          <a:srcRect r="3294"/>
          <a:stretch/>
        </p:blipFill>
        <p:spPr>
          <a:xfrm>
            <a:off x="4067171" y="1588865"/>
            <a:ext cx="5076829" cy="4821812"/>
          </a:xfrm>
          <a:prstGeom prst="rect">
            <a:avLst/>
          </a:prstGeom>
        </p:spPr>
      </p:pic>
      <p:pic>
        <p:nvPicPr>
          <p:cNvPr id="5" name="Picture 4"/>
          <p:cNvPicPr>
            <a:picLocks noChangeAspect="1"/>
          </p:cNvPicPr>
          <p:nvPr/>
        </p:nvPicPr>
        <p:blipFill>
          <a:blip r:embed="rId3"/>
          <a:stretch>
            <a:fillRect/>
          </a:stretch>
        </p:blipFill>
        <p:spPr>
          <a:xfrm>
            <a:off x="291324" y="1712271"/>
            <a:ext cx="3838339" cy="3838339"/>
          </a:xfrm>
          <a:prstGeom prst="rect">
            <a:avLst/>
          </a:prstGeom>
        </p:spPr>
      </p:pic>
      <p:sp>
        <p:nvSpPr>
          <p:cNvPr id="6" name="TextBox 5"/>
          <p:cNvSpPr txBox="1"/>
          <p:nvPr/>
        </p:nvSpPr>
        <p:spPr>
          <a:xfrm>
            <a:off x="1056038" y="5765474"/>
            <a:ext cx="1854932" cy="369332"/>
          </a:xfrm>
          <a:prstGeom prst="rect">
            <a:avLst/>
          </a:prstGeom>
          <a:noFill/>
        </p:spPr>
        <p:txBody>
          <a:bodyPr wrap="none" rtlCol="0">
            <a:spAutoFit/>
          </a:bodyPr>
          <a:lstStyle/>
          <a:p>
            <a:r>
              <a:rPr lang="en-US" dirty="0" err="1" smtClean="0">
                <a:solidFill>
                  <a:srgbClr val="FFFFFF"/>
                </a:solidFill>
              </a:rPr>
              <a:t>Alessi</a:t>
            </a:r>
            <a:r>
              <a:rPr lang="en-US" dirty="0" smtClean="0">
                <a:solidFill>
                  <a:srgbClr val="FFFFFF"/>
                </a:solidFill>
              </a:rPr>
              <a:t> tea strainer</a:t>
            </a:r>
          </a:p>
        </p:txBody>
      </p:sp>
    </p:spTree>
    <p:extLst>
      <p:ext uri="{BB962C8B-B14F-4D97-AF65-F5344CB8AC3E}">
        <p14:creationId xmlns:p14="http://schemas.microsoft.com/office/powerpoint/2010/main" val="276235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Technology with personality</a:t>
            </a:r>
            <a:endParaRPr lang="en-US" dirty="0">
              <a:solidFill>
                <a:srgbClr val="FFFFFF"/>
              </a:solidFill>
            </a:endParaRPr>
          </a:p>
        </p:txBody>
      </p:sp>
      <p:sp>
        <p:nvSpPr>
          <p:cNvPr id="3" name="Content Placeholder 2"/>
          <p:cNvSpPr>
            <a:spLocks noGrp="1"/>
          </p:cNvSpPr>
          <p:nvPr>
            <p:ph idx="1"/>
          </p:nvPr>
        </p:nvSpPr>
        <p:spPr>
          <a:xfrm>
            <a:off x="457200" y="1600200"/>
            <a:ext cx="5831891" cy="4525963"/>
          </a:xfrm>
        </p:spPr>
        <p:txBody>
          <a:bodyPr>
            <a:normAutofit/>
          </a:bodyPr>
          <a:lstStyle/>
          <a:p>
            <a:r>
              <a:rPr lang="en-US" sz="2200" dirty="0" smtClean="0">
                <a:solidFill>
                  <a:srgbClr val="FFFFFF"/>
                </a:solidFill>
              </a:rPr>
              <a:t>BJ </a:t>
            </a:r>
            <a:r>
              <a:rPr lang="en-US" sz="2200" dirty="0" err="1" smtClean="0">
                <a:solidFill>
                  <a:srgbClr val="FFFFFF"/>
                </a:solidFill>
              </a:rPr>
              <a:t>Fogg</a:t>
            </a:r>
            <a:r>
              <a:rPr lang="en-US" sz="2200" dirty="0" smtClean="0">
                <a:solidFill>
                  <a:srgbClr val="FFFFFF"/>
                </a:solidFill>
              </a:rPr>
              <a:t>, “computers as social actors”</a:t>
            </a:r>
          </a:p>
          <a:p>
            <a:endParaRPr lang="en-US" sz="2200" dirty="0" smtClean="0">
              <a:solidFill>
                <a:srgbClr val="FFFFFF"/>
              </a:solidFill>
            </a:endParaRPr>
          </a:p>
          <a:p>
            <a:r>
              <a:rPr lang="en-US" sz="2200" b="1" dirty="0">
                <a:solidFill>
                  <a:srgbClr val="FFFFFF"/>
                </a:solidFill>
              </a:rPr>
              <a:t>Physical: </a:t>
            </a:r>
            <a:r>
              <a:rPr lang="en-US" sz="2200" dirty="0">
                <a:solidFill>
                  <a:srgbClr val="FFFFFF"/>
                </a:solidFill>
              </a:rPr>
              <a:t>Face, eyes, body, </a:t>
            </a:r>
            <a:r>
              <a:rPr lang="en-US" sz="2200" dirty="0" smtClean="0">
                <a:solidFill>
                  <a:srgbClr val="FFFFFF"/>
                </a:solidFill>
              </a:rPr>
              <a:t>movement</a:t>
            </a:r>
          </a:p>
          <a:p>
            <a:r>
              <a:rPr lang="en-US" sz="2200" b="1" dirty="0" smtClean="0">
                <a:solidFill>
                  <a:srgbClr val="FFFFFF"/>
                </a:solidFill>
              </a:rPr>
              <a:t>Psychological</a:t>
            </a:r>
            <a:r>
              <a:rPr lang="en-US" sz="2200" b="1" dirty="0">
                <a:solidFill>
                  <a:srgbClr val="FFFFFF"/>
                </a:solidFill>
              </a:rPr>
              <a:t>: </a:t>
            </a:r>
            <a:r>
              <a:rPr lang="en-US" sz="2200" dirty="0">
                <a:solidFill>
                  <a:srgbClr val="FFFFFF"/>
                </a:solidFill>
              </a:rPr>
              <a:t>Preferences, humor, personality, feelings</a:t>
            </a:r>
            <a:r>
              <a:rPr lang="en-US" sz="2200" dirty="0" smtClean="0">
                <a:solidFill>
                  <a:srgbClr val="FFFFFF"/>
                </a:solidFill>
              </a:rPr>
              <a:t>, empathy</a:t>
            </a:r>
            <a:r>
              <a:rPr lang="en-US" sz="2200" dirty="0">
                <a:solidFill>
                  <a:srgbClr val="FFFFFF"/>
                </a:solidFill>
              </a:rPr>
              <a:t>, "I'm sorry" </a:t>
            </a:r>
            <a:endParaRPr lang="en-US" sz="2200" dirty="0" smtClean="0">
              <a:solidFill>
                <a:srgbClr val="FFFFFF"/>
              </a:solidFill>
            </a:endParaRPr>
          </a:p>
          <a:p>
            <a:r>
              <a:rPr lang="en-US" sz="2200" b="1" dirty="0">
                <a:solidFill>
                  <a:srgbClr val="FFFFFF"/>
                </a:solidFill>
              </a:rPr>
              <a:t>Language: </a:t>
            </a:r>
            <a:r>
              <a:rPr lang="en-US" sz="2200" dirty="0">
                <a:solidFill>
                  <a:srgbClr val="FFFFFF"/>
                </a:solidFill>
              </a:rPr>
              <a:t>Interactive language use, spoken language, </a:t>
            </a:r>
            <a:r>
              <a:rPr lang="en-US" sz="2200" dirty="0" err="1">
                <a:solidFill>
                  <a:srgbClr val="FFFFFF"/>
                </a:solidFill>
              </a:rPr>
              <a:t>lan</a:t>
            </a:r>
            <a:r>
              <a:rPr lang="en-US" sz="2200" dirty="0">
                <a:solidFill>
                  <a:srgbClr val="FFFFFF"/>
                </a:solidFill>
              </a:rPr>
              <a:t>- </a:t>
            </a:r>
            <a:r>
              <a:rPr lang="en-US" sz="2200" dirty="0" err="1">
                <a:solidFill>
                  <a:srgbClr val="FFFFFF"/>
                </a:solidFill>
              </a:rPr>
              <a:t>guage</a:t>
            </a:r>
            <a:r>
              <a:rPr lang="en-US" sz="2200" dirty="0">
                <a:solidFill>
                  <a:srgbClr val="FFFFFF"/>
                </a:solidFill>
              </a:rPr>
              <a:t> recognition </a:t>
            </a:r>
          </a:p>
          <a:p>
            <a:r>
              <a:rPr lang="en-US" sz="2200" b="1" dirty="0">
                <a:solidFill>
                  <a:srgbClr val="FFFFFF"/>
                </a:solidFill>
              </a:rPr>
              <a:t>Social Dynamics: </a:t>
            </a:r>
            <a:r>
              <a:rPr lang="en-US" sz="2200" dirty="0">
                <a:solidFill>
                  <a:srgbClr val="FFFFFF"/>
                </a:solidFill>
              </a:rPr>
              <a:t>Turn taking, cooperation, praise for good work, answering questions, reciprocity </a:t>
            </a:r>
          </a:p>
          <a:p>
            <a:r>
              <a:rPr lang="en-US" sz="2200" b="1" dirty="0">
                <a:solidFill>
                  <a:srgbClr val="FFFFFF"/>
                </a:solidFill>
              </a:rPr>
              <a:t>Social Roles: </a:t>
            </a:r>
            <a:r>
              <a:rPr lang="en-US" sz="2200" dirty="0">
                <a:solidFill>
                  <a:srgbClr val="FFFFFF"/>
                </a:solidFill>
              </a:rPr>
              <a:t>Doctor, teammate, opponent, teacher, pet, guide </a:t>
            </a:r>
          </a:p>
        </p:txBody>
      </p:sp>
      <p:pic>
        <p:nvPicPr>
          <p:cNvPr id="5" name="Picture 4"/>
          <p:cNvPicPr>
            <a:picLocks noChangeAspect="1"/>
          </p:cNvPicPr>
          <p:nvPr/>
        </p:nvPicPr>
        <p:blipFill>
          <a:blip r:embed="rId2"/>
          <a:stretch>
            <a:fillRect/>
          </a:stretch>
        </p:blipFill>
        <p:spPr>
          <a:xfrm>
            <a:off x="6426312" y="1284203"/>
            <a:ext cx="2717688" cy="2625481"/>
          </a:xfrm>
          <a:prstGeom prst="rect">
            <a:avLst/>
          </a:prstGeom>
        </p:spPr>
      </p:pic>
      <p:pic>
        <p:nvPicPr>
          <p:cNvPr id="6" name="Picture 5"/>
          <p:cNvPicPr>
            <a:picLocks noChangeAspect="1"/>
          </p:cNvPicPr>
          <p:nvPr/>
        </p:nvPicPr>
        <p:blipFill rotWithShape="1">
          <a:blip r:embed="rId3"/>
          <a:srcRect t="18042" r="45845" b="-15073"/>
          <a:stretch/>
        </p:blipFill>
        <p:spPr>
          <a:xfrm>
            <a:off x="6289091" y="3909684"/>
            <a:ext cx="2854909" cy="2939062"/>
          </a:xfrm>
          <a:prstGeom prst="rect">
            <a:avLst/>
          </a:prstGeom>
        </p:spPr>
      </p:pic>
    </p:spTree>
    <p:extLst>
      <p:ext uri="{BB962C8B-B14F-4D97-AF65-F5344CB8AC3E}">
        <p14:creationId xmlns:p14="http://schemas.microsoft.com/office/powerpoint/2010/main" val="149512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aspects of design</a:t>
            </a:r>
            <a:endParaRPr lang="en-US" dirty="0"/>
          </a:p>
        </p:txBody>
      </p:sp>
      <p:sp>
        <p:nvSpPr>
          <p:cNvPr id="3" name="Content Placeholder 2"/>
          <p:cNvSpPr>
            <a:spLocks noGrp="1"/>
          </p:cNvSpPr>
          <p:nvPr>
            <p:ph idx="1"/>
          </p:nvPr>
        </p:nvSpPr>
        <p:spPr/>
        <p:txBody>
          <a:bodyPr/>
          <a:lstStyle/>
          <a:p>
            <a:r>
              <a:rPr lang="en-US" dirty="0" smtClean="0"/>
              <a:t>Ergonomics / human factors</a:t>
            </a:r>
          </a:p>
          <a:p>
            <a:r>
              <a:rPr lang="en-US" dirty="0" smtClean="0"/>
              <a:t>Accessibility / universal design</a:t>
            </a:r>
            <a:endParaRPr lang="en-US" dirty="0"/>
          </a:p>
        </p:txBody>
      </p:sp>
    </p:spTree>
    <p:extLst>
      <p:ext uri="{BB962C8B-B14F-4D97-AF65-F5344CB8AC3E}">
        <p14:creationId xmlns:p14="http://schemas.microsoft.com/office/powerpoint/2010/main" val="156517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do we need to know?</a:t>
            </a:r>
            <a:endParaRPr lang="en-US" dirty="0"/>
          </a:p>
        </p:txBody>
      </p:sp>
      <p:sp>
        <p:nvSpPr>
          <p:cNvPr id="3" name="Content Placeholder 2"/>
          <p:cNvSpPr>
            <a:spLocks noGrp="1"/>
          </p:cNvSpPr>
          <p:nvPr>
            <p:ph idx="1"/>
          </p:nvPr>
        </p:nvSpPr>
        <p:spPr/>
        <p:txBody>
          <a:bodyPr>
            <a:normAutofit lnSpcReduction="10000"/>
          </a:bodyPr>
          <a:lstStyle/>
          <a:p>
            <a:r>
              <a:rPr lang="en-US" dirty="0" smtClean="0"/>
              <a:t>Guidelines/heuristics on good design</a:t>
            </a:r>
          </a:p>
          <a:p>
            <a:pPr lvl="1"/>
            <a:endParaRPr lang="en-US" dirty="0"/>
          </a:p>
          <a:p>
            <a:r>
              <a:rPr lang="en-US" dirty="0" smtClean="0"/>
              <a:t>Standards and conventions</a:t>
            </a:r>
          </a:p>
          <a:p>
            <a:pPr lvl="1"/>
            <a:r>
              <a:rPr lang="en-US" dirty="0" smtClean="0"/>
              <a:t>“When should buttons be on the top or the bottom of the screen?”</a:t>
            </a:r>
          </a:p>
          <a:p>
            <a:pPr lvl="1"/>
            <a:r>
              <a:rPr lang="en-US" dirty="0" smtClean="0"/>
              <a:t>Example: Apple Human Interface Guidelines</a:t>
            </a:r>
          </a:p>
          <a:p>
            <a:pPr lvl="1"/>
            <a:endParaRPr lang="en-US" dirty="0"/>
          </a:p>
          <a:p>
            <a:r>
              <a:rPr lang="en-US" dirty="0" smtClean="0"/>
              <a:t>User interface controls/toolkits</a:t>
            </a:r>
          </a:p>
          <a:p>
            <a:pPr lvl="1"/>
            <a:r>
              <a:rPr lang="en-US" dirty="0" smtClean="0"/>
              <a:t>Example: Twitter Bootstrap, </a:t>
            </a:r>
            <a:r>
              <a:rPr lang="en-US" dirty="0" err="1" smtClean="0"/>
              <a:t>iOS</a:t>
            </a:r>
            <a:r>
              <a:rPr lang="en-US" dirty="0" smtClean="0"/>
              <a:t> controls</a:t>
            </a:r>
          </a:p>
          <a:p>
            <a:pPr lvl="1"/>
            <a:endParaRPr lang="en-US" dirty="0"/>
          </a:p>
        </p:txBody>
      </p:sp>
    </p:spTree>
    <p:extLst>
      <p:ext uri="{BB962C8B-B14F-4D97-AF65-F5344CB8AC3E}">
        <p14:creationId xmlns:p14="http://schemas.microsoft.com/office/powerpoint/2010/main" val="256521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42974"/>
          </a:xfrm>
        </p:spPr>
        <p:txBody>
          <a:bodyPr/>
          <a:lstStyle/>
          <a:p>
            <a:r>
              <a:rPr lang="en-US" dirty="0" smtClean="0"/>
              <a:t>Heuristic evaluation</a:t>
            </a:r>
            <a:endParaRPr lang="en-US" dirty="0"/>
          </a:p>
        </p:txBody>
      </p:sp>
    </p:spTree>
    <p:extLst>
      <p:ext uri="{BB962C8B-B14F-4D97-AF65-F5344CB8AC3E}">
        <p14:creationId xmlns:p14="http://schemas.microsoft.com/office/powerpoint/2010/main" val="701519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What’s a heuristic?</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207557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What’s a heuristic?</a:t>
            </a:r>
            <a:endParaRPr lang="en-US" dirty="0"/>
          </a:p>
        </p:txBody>
      </p:sp>
      <p:sp>
        <p:nvSpPr>
          <p:cNvPr id="4" name="Content Placeholder 3"/>
          <p:cNvSpPr>
            <a:spLocks noGrp="1"/>
          </p:cNvSpPr>
          <p:nvPr>
            <p:ph idx="1"/>
          </p:nvPr>
        </p:nvSpPr>
        <p:spPr>
          <a:xfrm>
            <a:off x="457200" y="1600200"/>
            <a:ext cx="8229600" cy="5096420"/>
          </a:xfrm>
        </p:spPr>
        <p:txBody>
          <a:bodyPr>
            <a:normAutofit fontScale="92500" lnSpcReduction="10000"/>
          </a:bodyPr>
          <a:lstStyle/>
          <a:p>
            <a:r>
              <a:rPr lang="en-US" dirty="0" smtClean="0"/>
              <a:t>“experience</a:t>
            </a:r>
            <a:r>
              <a:rPr lang="en-US" dirty="0"/>
              <a:t>-based techniques for problem solving, learning, and discovery that find a solution which is not guaranteed to be optimal, but good enough for a given set of goals</a:t>
            </a:r>
            <a:r>
              <a:rPr lang="en-US" dirty="0" smtClean="0"/>
              <a:t>.” (Wikipedia)</a:t>
            </a:r>
          </a:p>
          <a:p>
            <a:endParaRPr lang="en-US" dirty="0"/>
          </a:p>
          <a:p>
            <a:pPr marL="342900" lvl="1" indent="-342900">
              <a:buFont typeface="Arial" pitchFamily="34" charset="0"/>
              <a:buChar char="•"/>
            </a:pPr>
            <a:r>
              <a:rPr lang="en-US" dirty="0" smtClean="0"/>
              <a:t>Examples: </a:t>
            </a:r>
            <a:r>
              <a:rPr lang="en-US" sz="2200" dirty="0"/>
              <a:t>(http://c2.com/</a:t>
            </a:r>
            <a:r>
              <a:rPr lang="en-US" sz="2200" dirty="0" err="1"/>
              <a:t>cgi</a:t>
            </a:r>
            <a:r>
              <a:rPr lang="en-US" sz="2200" dirty="0"/>
              <a:t>/</a:t>
            </a:r>
            <a:r>
              <a:rPr lang="en-US" sz="2200" dirty="0" err="1"/>
              <a:t>wiki?HeuristicRule</a:t>
            </a:r>
            <a:r>
              <a:rPr lang="en-US" sz="2200" dirty="0" smtClean="0"/>
              <a:t>)</a:t>
            </a:r>
          </a:p>
          <a:p>
            <a:pPr lvl="1"/>
            <a:r>
              <a:rPr lang="en-US" dirty="0" smtClean="0"/>
              <a:t>Deciding </a:t>
            </a:r>
            <a:r>
              <a:rPr lang="en-US" dirty="0"/>
              <a:t>to eat at restaurant B rather than restaurant A only because B has more cars in its parking </a:t>
            </a:r>
            <a:r>
              <a:rPr lang="en-US" dirty="0" smtClean="0"/>
              <a:t>lot</a:t>
            </a:r>
          </a:p>
          <a:p>
            <a:pPr lvl="1"/>
            <a:r>
              <a:rPr lang="en-US" dirty="0"/>
              <a:t>When the level in the fuel tank drops to 1/2 tank or less, always filling up the fuel tank at the very next re-filling station. </a:t>
            </a:r>
          </a:p>
          <a:p>
            <a:pPr lvl="1"/>
            <a:endParaRPr lang="en-US" dirty="0"/>
          </a:p>
        </p:txBody>
      </p:sp>
    </p:spTree>
    <p:extLst>
      <p:ext uri="{BB962C8B-B14F-4D97-AF65-F5344CB8AC3E}">
        <p14:creationId xmlns:p14="http://schemas.microsoft.com/office/powerpoint/2010/main" val="3497123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 vs. user testing</a:t>
            </a:r>
            <a:endParaRPr lang="en-US" dirty="0"/>
          </a:p>
        </p:txBody>
      </p:sp>
      <p:sp>
        <p:nvSpPr>
          <p:cNvPr id="3" name="Content Placeholder 2"/>
          <p:cNvSpPr>
            <a:spLocks noGrp="1"/>
          </p:cNvSpPr>
          <p:nvPr>
            <p:ph idx="1"/>
          </p:nvPr>
        </p:nvSpPr>
        <p:spPr/>
        <p:txBody>
          <a:bodyPr>
            <a:normAutofit lnSpcReduction="10000"/>
          </a:bodyPr>
          <a:lstStyle/>
          <a:p>
            <a:r>
              <a:rPr lang="en-US" dirty="0" smtClean="0"/>
              <a:t>When we can, we want to test with real users</a:t>
            </a:r>
          </a:p>
          <a:p>
            <a:endParaRPr lang="en-US" dirty="0" smtClean="0"/>
          </a:p>
          <a:p>
            <a:r>
              <a:rPr lang="en-US" dirty="0" smtClean="0"/>
              <a:t>HE is a “discount” usability technique</a:t>
            </a:r>
          </a:p>
          <a:p>
            <a:endParaRPr lang="en-US" dirty="0"/>
          </a:p>
          <a:p>
            <a:r>
              <a:rPr lang="en-US" dirty="0" smtClean="0"/>
              <a:t>When it’s useful:</a:t>
            </a:r>
          </a:p>
          <a:p>
            <a:pPr lvl="1"/>
            <a:r>
              <a:rPr lang="en-US" dirty="0" smtClean="0"/>
              <a:t>When real users are unavailable</a:t>
            </a:r>
          </a:p>
          <a:p>
            <a:pPr lvl="1"/>
            <a:r>
              <a:rPr lang="en-US" dirty="0" smtClean="0"/>
              <a:t>Very early in the design</a:t>
            </a:r>
          </a:p>
          <a:p>
            <a:pPr lvl="1"/>
            <a:r>
              <a:rPr lang="en-US" dirty="0" smtClean="0"/>
              <a:t>As a sanity check (but not a replacement for user testing)</a:t>
            </a:r>
            <a:endParaRPr lang="en-US" dirty="0"/>
          </a:p>
        </p:txBody>
      </p:sp>
    </p:spTree>
    <p:extLst>
      <p:ext uri="{BB962C8B-B14F-4D97-AF65-F5344CB8AC3E}">
        <p14:creationId xmlns:p14="http://schemas.microsoft.com/office/powerpoint/2010/main" val="2254257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HE is great</a:t>
            </a:r>
            <a:endParaRPr lang="en-US" dirty="0"/>
          </a:p>
        </p:txBody>
      </p:sp>
      <p:sp>
        <p:nvSpPr>
          <p:cNvPr id="3" name="Content Placeholder 2"/>
          <p:cNvSpPr>
            <a:spLocks noGrp="1"/>
          </p:cNvSpPr>
          <p:nvPr>
            <p:ph idx="1"/>
          </p:nvPr>
        </p:nvSpPr>
        <p:spPr/>
        <p:txBody>
          <a:bodyPr>
            <a:normAutofit lnSpcReduction="10000"/>
          </a:bodyPr>
          <a:lstStyle/>
          <a:p>
            <a:r>
              <a:rPr lang="en-US" dirty="0"/>
              <a:t>Cheap </a:t>
            </a:r>
            <a:endParaRPr lang="en-US" dirty="0" smtClean="0"/>
          </a:p>
          <a:p>
            <a:pPr marL="1200150" lvl="1" indent="-457200">
              <a:buFont typeface="Arial"/>
              <a:buChar char="•"/>
            </a:pPr>
            <a:r>
              <a:rPr lang="en-US" dirty="0" smtClean="0"/>
              <a:t>Doesn’t </a:t>
            </a:r>
            <a:r>
              <a:rPr lang="en-US" dirty="0"/>
              <a:t>“spend” users </a:t>
            </a:r>
            <a:endParaRPr lang="en-US" dirty="0" smtClean="0"/>
          </a:p>
          <a:p>
            <a:r>
              <a:rPr lang="en-US" dirty="0" smtClean="0"/>
              <a:t>Fast </a:t>
            </a:r>
          </a:p>
          <a:p>
            <a:pPr marL="1200150" lvl="1" indent="-457200">
              <a:buFont typeface="Arial"/>
              <a:buChar char="•"/>
            </a:pPr>
            <a:r>
              <a:rPr lang="en-US" dirty="0" smtClean="0"/>
              <a:t>1</a:t>
            </a:r>
            <a:r>
              <a:rPr lang="en-US" dirty="0"/>
              <a:t>-2 days </a:t>
            </a:r>
            <a:r>
              <a:rPr lang="en-US" dirty="0" smtClean="0"/>
              <a:t>(instead of  1 week)</a:t>
            </a:r>
          </a:p>
          <a:p>
            <a:r>
              <a:rPr lang="en-US" dirty="0" smtClean="0"/>
              <a:t>Good </a:t>
            </a:r>
          </a:p>
          <a:p>
            <a:pPr marL="1200150" lvl="1" indent="-457200">
              <a:buFont typeface="Arial"/>
              <a:buChar char="•"/>
            </a:pPr>
            <a:r>
              <a:rPr lang="en-US" dirty="0" smtClean="0"/>
              <a:t>Proven </a:t>
            </a:r>
            <a:r>
              <a:rPr lang="en-US" dirty="0"/>
              <a:t>effective: the more careful you are, the better it gets</a:t>
            </a:r>
          </a:p>
          <a:p>
            <a:r>
              <a:rPr lang="en-US" dirty="0"/>
              <a:t>Easy to </a:t>
            </a:r>
            <a:r>
              <a:rPr lang="en-US" dirty="0" smtClean="0"/>
              <a:t>use</a:t>
            </a:r>
          </a:p>
          <a:p>
            <a:pPr marL="1200150" lvl="1" indent="-457200">
              <a:buFont typeface="Arial"/>
              <a:buChar char="•"/>
            </a:pPr>
            <a:r>
              <a:rPr lang="en-US" dirty="0" smtClean="0"/>
              <a:t>Relatively </a:t>
            </a:r>
            <a:r>
              <a:rPr lang="en-US" dirty="0"/>
              <a:t>easy to learn, can be taught</a:t>
            </a:r>
          </a:p>
        </p:txBody>
      </p:sp>
    </p:spTree>
    <p:extLst>
      <p:ext uri="{BB962C8B-B14F-4D97-AF65-F5344CB8AC3E}">
        <p14:creationId xmlns:p14="http://schemas.microsoft.com/office/powerpoint/2010/main" val="31204777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a:t>
            </a:r>
            <a:endParaRPr lang="en-US" dirty="0"/>
          </a:p>
        </p:txBody>
      </p:sp>
      <p:sp>
        <p:nvSpPr>
          <p:cNvPr id="3" name="Content Placeholder 2"/>
          <p:cNvSpPr>
            <a:spLocks noGrp="1"/>
          </p:cNvSpPr>
          <p:nvPr>
            <p:ph idx="1"/>
          </p:nvPr>
        </p:nvSpPr>
        <p:spPr/>
        <p:txBody>
          <a:bodyPr>
            <a:normAutofit lnSpcReduction="10000"/>
          </a:bodyPr>
          <a:lstStyle/>
          <a:p>
            <a:r>
              <a:rPr lang="en-US" dirty="0" smtClean="0"/>
              <a:t>Today: peer feedback on Team Project 2 (personas, scenarios, sketches)</a:t>
            </a:r>
          </a:p>
          <a:p>
            <a:endParaRPr lang="en-US" dirty="0"/>
          </a:p>
          <a:p>
            <a:r>
              <a:rPr lang="en-US" dirty="0" smtClean="0"/>
              <a:t>Thursday: Paper prototypes and user testing plan</a:t>
            </a:r>
          </a:p>
          <a:p>
            <a:endParaRPr lang="en-US" dirty="0"/>
          </a:p>
          <a:p>
            <a:r>
              <a:rPr lang="en-US" dirty="0" smtClean="0"/>
              <a:t>By end of semester: 3 one-page </a:t>
            </a:r>
            <a:r>
              <a:rPr lang="en-US" dirty="0"/>
              <a:t>sketching assignments </a:t>
            </a:r>
            <a:r>
              <a:rPr lang="en-US" sz="2200" dirty="0"/>
              <a:t>(http://</a:t>
            </a:r>
            <a:r>
              <a:rPr lang="en-US" sz="2200" dirty="0" err="1"/>
              <a:t>shaunkane.info</a:t>
            </a:r>
            <a:r>
              <a:rPr lang="en-US" sz="2200" dirty="0"/>
              <a:t>/classes/csci5839/assignments/</a:t>
            </a:r>
            <a:r>
              <a:rPr lang="en-US" sz="2200" dirty="0" err="1" smtClean="0"/>
              <a:t>sketch.html</a:t>
            </a:r>
            <a:r>
              <a:rPr lang="en-US" sz="2200" dirty="0" smtClean="0"/>
              <a:t>)</a:t>
            </a:r>
          </a:p>
        </p:txBody>
      </p:sp>
    </p:spTree>
    <p:extLst>
      <p:ext uri="{BB962C8B-B14F-4D97-AF65-F5344CB8AC3E}">
        <p14:creationId xmlns:p14="http://schemas.microsoft.com/office/powerpoint/2010/main" val="20149486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evaluators are needed?</a:t>
            </a:r>
            <a:endParaRPr lang="en-US" dirty="0"/>
          </a:p>
        </p:txBody>
      </p:sp>
      <p:sp>
        <p:nvSpPr>
          <p:cNvPr id="3" name="Content Placeholder 2"/>
          <p:cNvSpPr>
            <a:spLocks noGrp="1"/>
          </p:cNvSpPr>
          <p:nvPr>
            <p:ph idx="1"/>
          </p:nvPr>
        </p:nvSpPr>
        <p:spPr/>
        <p:txBody>
          <a:bodyPr/>
          <a:lstStyle/>
          <a:p>
            <a:pPr algn="ctr"/>
            <a:r>
              <a:rPr lang="en-US" dirty="0" smtClean="0"/>
              <a:t>Nielsen recommends at least 3, 5 even better</a:t>
            </a:r>
            <a:endParaRPr lang="en-US" dirty="0"/>
          </a:p>
        </p:txBody>
      </p:sp>
      <p:sp>
        <p:nvSpPr>
          <p:cNvPr id="5" name="TextBox 4"/>
          <p:cNvSpPr txBox="1"/>
          <p:nvPr/>
        </p:nvSpPr>
        <p:spPr>
          <a:xfrm>
            <a:off x="4616270" y="5716018"/>
            <a:ext cx="184666" cy="369332"/>
          </a:xfrm>
          <a:prstGeom prst="rect">
            <a:avLst/>
          </a:prstGeom>
          <a:noFill/>
        </p:spPr>
        <p:txBody>
          <a:bodyPr wrap="none" rtlCol="0">
            <a:spAutoFit/>
          </a:bodyPr>
          <a:lstStyle/>
          <a:p>
            <a:endParaRPr lang="en-US" dirty="0"/>
          </a:p>
        </p:txBody>
      </p:sp>
      <p:pic>
        <p:nvPicPr>
          <p:cNvPr id="6" name="Picture 5" descr="Screen shot 2013-02-11 at 11.38.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93789"/>
            <a:ext cx="9144000" cy="3613967"/>
          </a:xfrm>
          <a:prstGeom prst="rect">
            <a:avLst/>
          </a:prstGeom>
        </p:spPr>
      </p:pic>
    </p:spTree>
    <p:extLst>
      <p:ext uri="{BB962C8B-B14F-4D97-AF65-F5344CB8AC3E}">
        <p14:creationId xmlns:p14="http://schemas.microsoft.com/office/powerpoint/2010/main" val="36627162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Heuristic Evaluation	</a:t>
            </a:r>
            <a:endParaRPr lang="en-US" dirty="0"/>
          </a:p>
        </p:txBody>
      </p:sp>
      <p:sp>
        <p:nvSpPr>
          <p:cNvPr id="3" name="Content Placeholder 2"/>
          <p:cNvSpPr>
            <a:spLocks noGrp="1"/>
          </p:cNvSpPr>
          <p:nvPr>
            <p:ph idx="1"/>
          </p:nvPr>
        </p:nvSpPr>
        <p:spPr/>
        <p:txBody>
          <a:bodyPr>
            <a:normAutofit/>
          </a:bodyPr>
          <a:lstStyle/>
          <a:p>
            <a:pPr marL="0" indent="0">
              <a:buNone/>
            </a:pPr>
            <a:r>
              <a:rPr lang="en-US" dirty="0"/>
              <a:t>0) Pre-evaluation training (optional)</a:t>
            </a:r>
          </a:p>
          <a:p>
            <a:pPr lvl="1" indent="0">
              <a:buNone/>
            </a:pPr>
            <a:r>
              <a:rPr lang="en-US" dirty="0"/>
              <a:t>Give evaluators needed domain knowledge &amp; information on the scenario</a:t>
            </a:r>
          </a:p>
          <a:p>
            <a:pPr marL="514350" indent="-514350">
              <a:buAutoNum type="arabicParenR"/>
            </a:pPr>
            <a:r>
              <a:rPr lang="en-US" dirty="0" smtClean="0"/>
              <a:t>Evaluate </a:t>
            </a:r>
            <a:r>
              <a:rPr lang="en-US" dirty="0"/>
              <a:t>the </a:t>
            </a:r>
            <a:r>
              <a:rPr lang="en-US" dirty="0" smtClean="0"/>
              <a:t>interface</a:t>
            </a:r>
            <a:r>
              <a:rPr lang="en-US" dirty="0"/>
              <a:t> </a:t>
            </a:r>
            <a:r>
              <a:rPr lang="en-US" dirty="0" smtClean="0"/>
              <a:t>to </a:t>
            </a:r>
            <a:r>
              <a:rPr lang="en-US" dirty="0"/>
              <a:t>find </a:t>
            </a:r>
            <a:r>
              <a:rPr lang="en-US" dirty="0" smtClean="0"/>
              <a:t>usability problems </a:t>
            </a:r>
          </a:p>
          <a:p>
            <a:pPr marL="514350" indent="-514350">
              <a:buAutoNum type="arabicParenR"/>
            </a:pPr>
            <a:r>
              <a:rPr lang="en-US" dirty="0" smtClean="0"/>
              <a:t>Record </a:t>
            </a:r>
            <a:r>
              <a:rPr lang="en-US" dirty="0"/>
              <a:t>the p</a:t>
            </a:r>
            <a:r>
              <a:rPr lang="en-US" dirty="0" smtClean="0"/>
              <a:t>roblem </a:t>
            </a:r>
          </a:p>
          <a:p>
            <a:pPr marL="514350" indent="-514350">
              <a:buAutoNum type="arabicParenR"/>
            </a:pPr>
            <a:r>
              <a:rPr lang="en-US" dirty="0" smtClean="0"/>
              <a:t>Aggregate problems </a:t>
            </a:r>
          </a:p>
          <a:p>
            <a:pPr marL="514350" indent="-514350">
              <a:buAutoNum type="arabicParenR"/>
            </a:pPr>
            <a:r>
              <a:rPr lang="en-US" dirty="0" smtClean="0"/>
              <a:t>Assign severity rating</a:t>
            </a:r>
            <a:endParaRPr lang="en-US" dirty="0"/>
          </a:p>
        </p:txBody>
      </p:sp>
    </p:spTree>
    <p:extLst>
      <p:ext uri="{BB962C8B-B14F-4D97-AF65-F5344CB8AC3E}">
        <p14:creationId xmlns:p14="http://schemas.microsoft.com/office/powerpoint/2010/main" val="35366097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heuristics to use?</a:t>
            </a:r>
            <a:endParaRPr lang="en-US" dirty="0"/>
          </a:p>
        </p:txBody>
      </p:sp>
      <p:sp>
        <p:nvSpPr>
          <p:cNvPr id="3" name="Content Placeholder 2"/>
          <p:cNvSpPr>
            <a:spLocks noGrp="1"/>
          </p:cNvSpPr>
          <p:nvPr>
            <p:ph idx="1"/>
          </p:nvPr>
        </p:nvSpPr>
        <p:spPr/>
        <p:txBody>
          <a:bodyPr/>
          <a:lstStyle/>
          <a:p>
            <a:r>
              <a:rPr lang="en-US" dirty="0" smtClean="0"/>
              <a:t>Many possible heuristic sets</a:t>
            </a:r>
          </a:p>
          <a:p>
            <a:r>
              <a:rPr lang="en-US" dirty="0" smtClean="0"/>
              <a:t>Some standard sets (e.g. Nielsen’s usability heuristics)</a:t>
            </a:r>
          </a:p>
          <a:p>
            <a:r>
              <a:rPr lang="en-US" dirty="0" smtClean="0"/>
              <a:t>You might create your own heuristics, e.g. for specific applications</a:t>
            </a:r>
          </a:p>
          <a:p>
            <a:endParaRPr lang="en-US" dirty="0"/>
          </a:p>
          <a:p>
            <a:r>
              <a:rPr lang="en-US" dirty="0" smtClean="0"/>
              <a:t>We’ll focus on Nielsen’s, which cover a range of </a:t>
            </a:r>
            <a:r>
              <a:rPr lang="en-US" b="1" dirty="0" smtClean="0"/>
              <a:t>general</a:t>
            </a:r>
            <a:r>
              <a:rPr lang="en-US" dirty="0" smtClean="0"/>
              <a:t> usability issues</a:t>
            </a:r>
          </a:p>
        </p:txBody>
      </p:sp>
    </p:spTree>
    <p:extLst>
      <p:ext uri="{BB962C8B-B14F-4D97-AF65-F5344CB8AC3E}">
        <p14:creationId xmlns:p14="http://schemas.microsoft.com/office/powerpoint/2010/main" val="2191799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which heuristic is violated</a:t>
            </a:r>
            <a:endParaRPr lang="en-US" dirty="0"/>
          </a:p>
        </p:txBody>
      </p:sp>
      <p:sp>
        <p:nvSpPr>
          <p:cNvPr id="3" name="Content Placeholder 2"/>
          <p:cNvSpPr>
            <a:spLocks noGrp="1"/>
          </p:cNvSpPr>
          <p:nvPr>
            <p:ph idx="1"/>
          </p:nvPr>
        </p:nvSpPr>
        <p:spPr>
          <a:xfrm>
            <a:off x="457200" y="1417638"/>
            <a:ext cx="6137471" cy="4954651"/>
          </a:xfrm>
        </p:spPr>
        <p:txBody>
          <a:bodyPr>
            <a:normAutofit fontScale="92500" lnSpcReduction="20000"/>
          </a:bodyPr>
          <a:lstStyle/>
          <a:p>
            <a:pPr marL="514350" indent="-514350">
              <a:buFont typeface="+mj-lt"/>
              <a:buAutoNum type="arabicPeriod"/>
            </a:pPr>
            <a:r>
              <a:rPr lang="en-US" sz="2800" dirty="0"/>
              <a:t>Visibility of system status</a:t>
            </a:r>
          </a:p>
          <a:p>
            <a:pPr marL="514350" indent="-514350">
              <a:buFont typeface="+mj-lt"/>
              <a:buAutoNum type="arabicPeriod"/>
            </a:pPr>
            <a:r>
              <a:rPr lang="en-US" sz="2800" dirty="0"/>
              <a:t>Match between system and the real world</a:t>
            </a:r>
          </a:p>
          <a:p>
            <a:pPr marL="514350" indent="-514350">
              <a:buFont typeface="+mj-lt"/>
              <a:buAutoNum type="arabicPeriod"/>
            </a:pPr>
            <a:r>
              <a:rPr lang="en-US" sz="2800" dirty="0"/>
              <a:t>User control and freedom</a:t>
            </a:r>
          </a:p>
          <a:p>
            <a:pPr marL="514350" indent="-514350">
              <a:buFont typeface="+mj-lt"/>
              <a:buAutoNum type="arabicPeriod"/>
            </a:pPr>
            <a:r>
              <a:rPr lang="en-US" sz="2800" dirty="0"/>
              <a:t>Consistency and standards </a:t>
            </a:r>
          </a:p>
          <a:p>
            <a:pPr marL="514350" indent="-514350">
              <a:buFont typeface="+mj-lt"/>
              <a:buAutoNum type="arabicPeriod"/>
            </a:pPr>
            <a:r>
              <a:rPr lang="en-US" sz="2800" dirty="0"/>
              <a:t>Error prevention</a:t>
            </a:r>
          </a:p>
          <a:p>
            <a:pPr marL="514350" indent="-514350">
              <a:buFont typeface="+mj-lt"/>
              <a:buAutoNum type="arabicPeriod"/>
            </a:pPr>
            <a:r>
              <a:rPr lang="en-US" sz="2800" dirty="0"/>
              <a:t>Recognition rather than recall</a:t>
            </a:r>
          </a:p>
          <a:p>
            <a:pPr marL="514350" indent="-514350">
              <a:buFont typeface="+mj-lt"/>
              <a:buAutoNum type="arabicPeriod"/>
            </a:pPr>
            <a:r>
              <a:rPr lang="en-US" sz="2800" dirty="0"/>
              <a:t>Flexibility and efficiency of use</a:t>
            </a:r>
          </a:p>
          <a:p>
            <a:pPr marL="514350" indent="-514350">
              <a:buFont typeface="+mj-lt"/>
              <a:buAutoNum type="arabicPeriod"/>
            </a:pPr>
            <a:r>
              <a:rPr lang="en-US" sz="2800" dirty="0"/>
              <a:t>Aesthetic and minimalist design</a:t>
            </a:r>
          </a:p>
          <a:p>
            <a:pPr marL="514350" indent="-514350">
              <a:buFont typeface="+mj-lt"/>
              <a:buAutoNum type="arabicPeriod"/>
            </a:pPr>
            <a:r>
              <a:rPr lang="en-US" sz="2800" dirty="0"/>
              <a:t>Help users recognize, diagnose, and recover from errors</a:t>
            </a:r>
          </a:p>
          <a:p>
            <a:pPr marL="514350" indent="-514350">
              <a:buFont typeface="+mj-lt"/>
              <a:buAutoNum type="arabicPeriod"/>
            </a:pPr>
            <a:r>
              <a:rPr lang="en-US" sz="2800" dirty="0"/>
              <a:t>Help and documentation</a:t>
            </a:r>
          </a:p>
        </p:txBody>
      </p:sp>
      <p:sp>
        <p:nvSpPr>
          <p:cNvPr id="4" name="Rectangle 3"/>
          <p:cNvSpPr/>
          <p:nvPr/>
        </p:nvSpPr>
        <p:spPr>
          <a:xfrm>
            <a:off x="4982530" y="5914090"/>
            <a:ext cx="4106422" cy="646331"/>
          </a:xfrm>
          <a:prstGeom prst="rect">
            <a:avLst/>
          </a:prstGeom>
        </p:spPr>
        <p:txBody>
          <a:bodyPr wrap="square">
            <a:spAutoFit/>
          </a:bodyPr>
          <a:lstStyle/>
          <a:p>
            <a:r>
              <a:rPr lang="en-US" dirty="0"/>
              <a:t>http://</a:t>
            </a:r>
            <a:r>
              <a:rPr lang="en-US" dirty="0" err="1"/>
              <a:t>www.nngroup.com</a:t>
            </a:r>
            <a:r>
              <a:rPr lang="en-US" dirty="0"/>
              <a:t>/articles/ten-usability-heuristics/</a:t>
            </a:r>
          </a:p>
        </p:txBody>
      </p:sp>
    </p:spTree>
    <p:extLst>
      <p:ext uri="{BB962C8B-B14F-4D97-AF65-F5344CB8AC3E}">
        <p14:creationId xmlns:p14="http://schemas.microsoft.com/office/powerpoint/2010/main" val="42826661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applying the heuristics</a:t>
            </a:r>
            <a:endParaRPr lang="en-US" dirty="0"/>
          </a:p>
        </p:txBody>
      </p:sp>
      <p:sp>
        <p:nvSpPr>
          <p:cNvPr id="3" name="Content Placeholder 2"/>
          <p:cNvSpPr>
            <a:spLocks noGrp="1"/>
          </p:cNvSpPr>
          <p:nvPr>
            <p:ph idx="1"/>
          </p:nvPr>
        </p:nvSpPr>
        <p:spPr/>
        <p:txBody>
          <a:bodyPr anchor="ctr"/>
          <a:lstStyle/>
          <a:p>
            <a:r>
              <a:rPr lang="en-US" dirty="0">
                <a:hlinkClick r:id="rId2"/>
              </a:rPr>
              <a:t>http://www.slideshare.net/sacsprasath/ten-usability-heuristics-with-</a:t>
            </a:r>
            <a:r>
              <a:rPr lang="en-US" dirty="0" smtClean="0">
                <a:hlinkClick r:id="rId2"/>
              </a:rPr>
              <a:t>example</a:t>
            </a:r>
            <a:r>
              <a:rPr lang="en-US" dirty="0" smtClean="0"/>
              <a:t> </a:t>
            </a:r>
            <a:endParaRPr lang="en-US" dirty="0"/>
          </a:p>
        </p:txBody>
      </p:sp>
    </p:spTree>
    <p:extLst>
      <p:ext uri="{BB962C8B-B14F-4D97-AF65-F5344CB8AC3E}">
        <p14:creationId xmlns:p14="http://schemas.microsoft.com/office/powerpoint/2010/main" val="39843364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 the problem</a:t>
            </a:r>
            <a:endParaRPr lang="en-US" dirty="0"/>
          </a:p>
        </p:txBody>
      </p:sp>
      <p:sp>
        <p:nvSpPr>
          <p:cNvPr id="3" name="Content Placeholder 2"/>
          <p:cNvSpPr>
            <a:spLocks noGrp="1"/>
          </p:cNvSpPr>
          <p:nvPr>
            <p:ph idx="1"/>
          </p:nvPr>
        </p:nvSpPr>
        <p:spPr>
          <a:xfrm>
            <a:off x="457200" y="1600200"/>
            <a:ext cx="8229600" cy="4917983"/>
          </a:xfrm>
        </p:spPr>
        <p:txBody>
          <a:bodyPr>
            <a:normAutofit fontScale="85000" lnSpcReduction="20000"/>
          </a:bodyPr>
          <a:lstStyle/>
          <a:p>
            <a:r>
              <a:rPr lang="en-US" dirty="0" smtClean="0"/>
              <a:t>No standard format (sometimes called Usability Aspect Reports or UARs)</a:t>
            </a:r>
          </a:p>
          <a:p>
            <a:endParaRPr lang="en-US" dirty="0"/>
          </a:p>
          <a:p>
            <a:r>
              <a:rPr lang="en-US" dirty="0" smtClean="0"/>
              <a:t>Each usability problem (or feature) should be documented, and include</a:t>
            </a:r>
          </a:p>
          <a:p>
            <a:pPr lvl="1"/>
            <a:r>
              <a:rPr lang="en-US" dirty="0" smtClean="0"/>
              <a:t>Descriptive title</a:t>
            </a:r>
          </a:p>
          <a:p>
            <a:pPr lvl="1"/>
            <a:r>
              <a:rPr lang="en-US" dirty="0" smtClean="0"/>
              <a:t>Evaluator name</a:t>
            </a:r>
          </a:p>
          <a:p>
            <a:pPr lvl="1"/>
            <a:r>
              <a:rPr lang="en-US" dirty="0" smtClean="0"/>
              <a:t>Location (or steps to reproduce)</a:t>
            </a:r>
          </a:p>
          <a:p>
            <a:pPr lvl="1"/>
            <a:r>
              <a:rPr lang="en-US" dirty="0" smtClean="0"/>
              <a:t>A picture</a:t>
            </a:r>
          </a:p>
          <a:p>
            <a:pPr lvl="1"/>
            <a:r>
              <a:rPr lang="en-US" dirty="0" smtClean="0"/>
              <a:t>Description of problem</a:t>
            </a:r>
          </a:p>
          <a:p>
            <a:pPr lvl="1"/>
            <a:r>
              <a:rPr lang="en-US" dirty="0" smtClean="0"/>
              <a:t>Relevant heuristic </a:t>
            </a:r>
          </a:p>
          <a:p>
            <a:pPr lvl="1"/>
            <a:r>
              <a:rPr lang="en-US" dirty="0" smtClean="0"/>
              <a:t>Severity (e.g., low, medium, high, critical)</a:t>
            </a:r>
          </a:p>
          <a:p>
            <a:pPr lvl="1"/>
            <a:r>
              <a:rPr lang="en-US" dirty="0" smtClean="0"/>
              <a:t>Proposed solution</a:t>
            </a:r>
          </a:p>
          <a:p>
            <a:pPr lvl="1" indent="0">
              <a:buNone/>
            </a:pPr>
            <a:endParaRPr lang="en-US" dirty="0"/>
          </a:p>
        </p:txBody>
      </p:sp>
    </p:spTree>
    <p:extLst>
      <p:ext uri="{BB962C8B-B14F-4D97-AF65-F5344CB8AC3E}">
        <p14:creationId xmlns:p14="http://schemas.microsoft.com/office/powerpoint/2010/main" val="195980670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looking for problems!</a:t>
            </a:r>
            <a:endParaRPr lang="en-US" dirty="0"/>
          </a:p>
        </p:txBody>
      </p:sp>
      <p:sp>
        <p:nvSpPr>
          <p:cNvPr id="3" name="Content Placeholder 2"/>
          <p:cNvSpPr>
            <a:spLocks noGrp="1"/>
          </p:cNvSpPr>
          <p:nvPr>
            <p:ph sz="half" idx="1"/>
          </p:nvPr>
        </p:nvSpPr>
        <p:spPr>
          <a:xfrm>
            <a:off x="457200" y="1522531"/>
            <a:ext cx="4404614" cy="5026929"/>
          </a:xfrm>
        </p:spPr>
        <p:txBody>
          <a:bodyPr>
            <a:normAutofit lnSpcReduction="10000"/>
          </a:bodyPr>
          <a:lstStyle/>
          <a:p>
            <a:r>
              <a:rPr lang="en-US" dirty="0" smtClean="0"/>
              <a:t>Usually takes a few hours</a:t>
            </a:r>
            <a:endParaRPr lang="en-US" dirty="0"/>
          </a:p>
          <a:p>
            <a:pPr marL="457200" indent="-457200">
              <a:buFont typeface="Arial"/>
              <a:buChar char="•"/>
            </a:pPr>
            <a:r>
              <a:rPr lang="en-US" dirty="0" smtClean="0"/>
              <a:t>A </a:t>
            </a:r>
            <a:r>
              <a:rPr lang="en-US" dirty="0"/>
              <a:t>shorter time may not </a:t>
            </a:r>
            <a:r>
              <a:rPr lang="en-US" dirty="0" smtClean="0"/>
              <a:t>find important problems</a:t>
            </a:r>
            <a:endParaRPr lang="en-US" dirty="0"/>
          </a:p>
          <a:p>
            <a:pPr marL="457200" indent="-457200">
              <a:buFont typeface="Arial"/>
              <a:buChar char="•"/>
            </a:pPr>
            <a:r>
              <a:rPr lang="en-US" dirty="0" smtClean="0"/>
              <a:t>A </a:t>
            </a:r>
            <a:r>
              <a:rPr lang="en-US" dirty="0"/>
              <a:t>longer time will exhaust the evaluator, and they may become less productive</a:t>
            </a:r>
          </a:p>
          <a:p>
            <a:r>
              <a:rPr lang="en-US" dirty="0"/>
              <a:t>For very large interfaces, it is good to break heuristic evaluation into several sessions</a:t>
            </a:r>
          </a:p>
        </p:txBody>
      </p:sp>
      <p:pic>
        <p:nvPicPr>
          <p:cNvPr id="5" name="Content Placeholder 4" descr="Screen shot 2013-02-11 at 12.27.34 PM.png"/>
          <p:cNvPicPr>
            <a:picLocks noGrp="1" noChangeAspect="1"/>
          </p:cNvPicPr>
          <p:nvPr>
            <p:ph sz="half" idx="2"/>
          </p:nvPr>
        </p:nvPicPr>
        <p:blipFill>
          <a:blip r:embed="rId3">
            <a:extLst>
              <a:ext uri="{28A0092B-C50C-407E-A947-70E740481C1C}">
                <a14:useLocalDpi xmlns:a14="http://schemas.microsoft.com/office/drawing/2010/main" val="0"/>
              </a:ext>
            </a:extLst>
          </a:blip>
          <a:srcRect t="-4640" b="-4640"/>
          <a:stretch>
            <a:fillRect/>
          </a:stretch>
        </p:blipFill>
        <p:spPr>
          <a:xfrm>
            <a:off x="4955885" y="1522531"/>
            <a:ext cx="4038600" cy="4525963"/>
          </a:xfrm>
        </p:spPr>
      </p:pic>
    </p:spTree>
    <p:extLst>
      <p:ext uri="{BB962C8B-B14F-4D97-AF65-F5344CB8AC3E}">
        <p14:creationId xmlns:p14="http://schemas.microsoft.com/office/powerpoint/2010/main" val="15079298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about multiple problems?</a:t>
            </a:r>
            <a:endParaRPr lang="en-US" dirty="0"/>
          </a:p>
        </p:txBody>
      </p:sp>
      <p:sp>
        <p:nvSpPr>
          <p:cNvPr id="6" name="Content Placeholder 5"/>
          <p:cNvSpPr>
            <a:spLocks noGrp="1"/>
          </p:cNvSpPr>
          <p:nvPr>
            <p:ph idx="1"/>
          </p:nvPr>
        </p:nvSpPr>
        <p:spPr/>
        <p:txBody>
          <a:bodyPr>
            <a:normAutofit lnSpcReduction="10000"/>
          </a:bodyPr>
          <a:lstStyle/>
          <a:p>
            <a:r>
              <a:rPr lang="en-US" dirty="0" smtClean="0"/>
              <a:t>This happens a lot, record them </a:t>
            </a:r>
            <a:r>
              <a:rPr lang="en-US" b="1" dirty="0" smtClean="0"/>
              <a:t>separately</a:t>
            </a:r>
            <a:r>
              <a:rPr lang="en-US" dirty="0" smtClean="0"/>
              <a:t>. </a:t>
            </a:r>
          </a:p>
          <a:p>
            <a:endParaRPr lang="en-US" dirty="0" smtClean="0"/>
          </a:p>
          <a:p>
            <a:endParaRPr lang="en-US" dirty="0" smtClean="0"/>
          </a:p>
          <a:p>
            <a:endParaRPr lang="en-US" sz="1200" dirty="0" smtClean="0"/>
          </a:p>
          <a:p>
            <a:r>
              <a:rPr lang="en-US" dirty="0" smtClean="0"/>
              <a:t>This is not busywork…. </a:t>
            </a:r>
            <a:endParaRPr lang="en-US" dirty="0"/>
          </a:p>
          <a:p>
            <a:pPr marL="1200150" lvl="1" indent="-457200">
              <a:buFont typeface="Arial"/>
              <a:buChar char="•"/>
            </a:pPr>
            <a:r>
              <a:rPr lang="en-US" dirty="0" smtClean="0"/>
              <a:t>It </a:t>
            </a:r>
            <a:r>
              <a:rPr lang="en-US" dirty="0"/>
              <a:t>may be possible to fix some of the problems, but not all of them</a:t>
            </a:r>
          </a:p>
          <a:p>
            <a:pPr marL="1200150" lvl="1" indent="-457200">
              <a:buFont typeface="Arial"/>
              <a:buChar char="•"/>
            </a:pPr>
            <a:r>
              <a:rPr lang="en-US" dirty="0" smtClean="0"/>
              <a:t>The </a:t>
            </a:r>
            <a:r>
              <a:rPr lang="en-US" dirty="0"/>
              <a:t>problems might not always be linked to each other – one may show up in other situations too</a:t>
            </a:r>
          </a:p>
        </p:txBody>
      </p:sp>
      <p:pic>
        <p:nvPicPr>
          <p:cNvPr id="7" name="Picture 6" descr="Screen shot 2013-02-11 at 12.30.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47" y="2223542"/>
            <a:ext cx="7097770" cy="1203767"/>
          </a:xfrm>
          <a:prstGeom prst="rect">
            <a:avLst/>
          </a:prstGeom>
        </p:spPr>
      </p:pic>
    </p:spTree>
    <p:extLst>
      <p:ext uri="{BB962C8B-B14F-4D97-AF65-F5344CB8AC3E}">
        <p14:creationId xmlns:p14="http://schemas.microsoft.com/office/powerpoint/2010/main" val="284342412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Nielsen’s Severity Ratings</a:t>
            </a:r>
            <a:endParaRPr lang="en-US" dirty="0"/>
          </a:p>
        </p:txBody>
      </p:sp>
      <p:sp>
        <p:nvSpPr>
          <p:cNvPr id="3" name="Content Placeholder 2"/>
          <p:cNvSpPr>
            <a:spLocks noGrp="1"/>
          </p:cNvSpPr>
          <p:nvPr>
            <p:ph idx="1"/>
          </p:nvPr>
        </p:nvSpPr>
        <p:spPr>
          <a:xfrm>
            <a:off x="457200" y="1417638"/>
            <a:ext cx="8686800" cy="4954651"/>
          </a:xfrm>
        </p:spPr>
        <p:txBody>
          <a:bodyPr/>
          <a:lstStyle/>
          <a:p>
            <a:pPr marL="514350" indent="-514350">
              <a:buFont typeface="+mj-lt"/>
              <a:buAutoNum type="arabicPeriod"/>
            </a:pPr>
            <a:r>
              <a:rPr lang="en-US" sz="2800" b="1" dirty="0"/>
              <a:t>Usability Blemish. </a:t>
            </a:r>
            <a:r>
              <a:rPr lang="en-US" sz="2800" dirty="0"/>
              <a:t>Mild annoyance or cosmetic problem. Easily avoidable.</a:t>
            </a:r>
          </a:p>
          <a:p>
            <a:pPr marL="514350" indent="-514350">
              <a:buFont typeface="+mj-lt"/>
              <a:buAutoNum type="arabicPeriod"/>
            </a:pPr>
            <a:r>
              <a:rPr lang="en-US" sz="2800" b="1" dirty="0" smtClean="0"/>
              <a:t>Minor usability problem. </a:t>
            </a:r>
            <a:r>
              <a:rPr lang="en-US" sz="2800" dirty="0" smtClean="0"/>
              <a:t>Annoying ,</a:t>
            </a:r>
            <a:r>
              <a:rPr lang="en-US" sz="2800" dirty="0"/>
              <a:t>misleading</a:t>
            </a:r>
            <a:r>
              <a:rPr lang="en-US" sz="2800" dirty="0" smtClean="0"/>
              <a:t>, unclear</a:t>
            </a:r>
            <a:r>
              <a:rPr lang="en-US" sz="2800" dirty="0"/>
              <a:t>, confusing. Can be avoided or easily learned. May occur only once.</a:t>
            </a:r>
          </a:p>
          <a:p>
            <a:pPr marL="514350" indent="-514350">
              <a:buFont typeface="+mj-lt"/>
              <a:buAutoNum type="arabicPeriod"/>
            </a:pPr>
            <a:r>
              <a:rPr lang="en-US" sz="2800" b="1" dirty="0" smtClean="0"/>
              <a:t>Major usability problem. </a:t>
            </a:r>
            <a:r>
              <a:rPr lang="en-US" sz="2800" dirty="0" smtClean="0"/>
              <a:t>Prevents users from completing </a:t>
            </a:r>
            <a:r>
              <a:rPr lang="en-US" sz="2800" dirty="0"/>
              <a:t>tasks. Highly confusing or unclear. </a:t>
            </a:r>
            <a:r>
              <a:rPr lang="en-US" sz="2800" dirty="0" smtClean="0"/>
              <a:t/>
            </a:r>
            <a:br>
              <a:rPr lang="en-US" sz="2800" dirty="0" smtClean="0"/>
            </a:br>
            <a:r>
              <a:rPr lang="en-US" sz="2800" dirty="0" smtClean="0"/>
              <a:t>Difficult </a:t>
            </a:r>
            <a:r>
              <a:rPr lang="en-US" sz="2800" dirty="0"/>
              <a:t>to avoid. Likely to occur more than once.</a:t>
            </a:r>
          </a:p>
          <a:p>
            <a:pPr marL="514350" indent="-514350">
              <a:buFont typeface="+mj-lt"/>
              <a:buAutoNum type="arabicPeriod"/>
            </a:pPr>
            <a:r>
              <a:rPr lang="en-US" sz="2800" b="1" dirty="0" smtClean="0"/>
              <a:t>Critical usability problem. </a:t>
            </a:r>
            <a:r>
              <a:rPr lang="en-US" sz="2800" dirty="0" smtClean="0"/>
              <a:t>Users won’t be able to </a:t>
            </a:r>
            <a:r>
              <a:rPr lang="en-US" sz="2800" dirty="0"/>
              <a:t>accomplish their </a:t>
            </a:r>
            <a:r>
              <a:rPr lang="en-US" sz="2800" dirty="0" smtClean="0"/>
              <a:t>goals, and may </a:t>
            </a:r>
            <a:r>
              <a:rPr lang="en-US" sz="2800" dirty="0"/>
              <a:t>quit using system.</a:t>
            </a:r>
          </a:p>
        </p:txBody>
      </p:sp>
    </p:spTree>
    <p:extLst>
      <p:ext uri="{BB962C8B-B14F-4D97-AF65-F5344CB8AC3E}">
        <p14:creationId xmlns:p14="http://schemas.microsoft.com/office/powerpoint/2010/main" val="34548414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False positives</a:t>
            </a:r>
            <a:endParaRPr lang="en-US" dirty="0"/>
          </a:p>
        </p:txBody>
      </p:sp>
      <p:sp>
        <p:nvSpPr>
          <p:cNvPr id="3" name="Content Placeholder 2"/>
          <p:cNvSpPr>
            <a:spLocks noGrp="1"/>
          </p:cNvSpPr>
          <p:nvPr>
            <p:ph idx="1"/>
          </p:nvPr>
        </p:nvSpPr>
        <p:spPr/>
        <p:txBody>
          <a:bodyPr/>
          <a:lstStyle/>
          <a:p>
            <a:r>
              <a:rPr lang="en-US" sz="2800" dirty="0"/>
              <a:t>There’s no virtue in finding 6,233 problems, if very few of them actually cause problems for a </a:t>
            </a:r>
            <a:r>
              <a:rPr lang="en-US" sz="2800" dirty="0" smtClean="0"/>
              <a:t>user</a:t>
            </a:r>
          </a:p>
          <a:p>
            <a:endParaRPr lang="en-US" sz="2800" dirty="0"/>
          </a:p>
          <a:p>
            <a:r>
              <a:rPr lang="en-US" sz="2800" dirty="0"/>
              <a:t>Every problem reported in a heuristic evaluation takes time for the developers to consider</a:t>
            </a:r>
          </a:p>
          <a:p>
            <a:endParaRPr lang="en-US" sz="2800" dirty="0" smtClean="0"/>
          </a:p>
          <a:p>
            <a:r>
              <a:rPr lang="en-US" sz="2800" dirty="0" smtClean="0"/>
              <a:t>Some </a:t>
            </a:r>
            <a:r>
              <a:rPr lang="en-US" sz="2800" dirty="0"/>
              <a:t>interface aspects that seem like problems at first might not be problems at </a:t>
            </a:r>
            <a:r>
              <a:rPr lang="en-US" sz="2800" dirty="0" smtClean="0"/>
              <a:t>all</a:t>
            </a:r>
          </a:p>
        </p:txBody>
      </p:sp>
    </p:spTree>
    <p:extLst>
      <p:ext uri="{BB962C8B-B14F-4D97-AF65-F5344CB8AC3E}">
        <p14:creationId xmlns:p14="http://schemas.microsoft.com/office/powerpoint/2010/main" val="10680403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Norman scavenger hunt</a:t>
            </a:r>
            <a:endParaRPr lang="en-US" dirty="0"/>
          </a:p>
        </p:txBody>
      </p:sp>
      <p:sp>
        <p:nvSpPr>
          <p:cNvPr id="3" name="Content Placeholder 2"/>
          <p:cNvSpPr>
            <a:spLocks noGrp="1"/>
          </p:cNvSpPr>
          <p:nvPr>
            <p:ph idx="1"/>
          </p:nvPr>
        </p:nvSpPr>
        <p:spPr/>
        <p:txBody>
          <a:bodyPr/>
          <a:lstStyle/>
          <a:p>
            <a:r>
              <a:rPr lang="en-US" dirty="0" smtClean="0"/>
              <a:t>Most items:  </a:t>
            </a:r>
            <a:r>
              <a:rPr lang="en-US" dirty="0" smtClean="0"/>
              <a:t>Jake &amp; </a:t>
            </a:r>
            <a:r>
              <a:rPr lang="en-US" dirty="0" err="1" smtClean="0"/>
              <a:t>Odie</a:t>
            </a:r>
            <a:r>
              <a:rPr lang="en-US" dirty="0" smtClean="0"/>
              <a:t> (</a:t>
            </a:r>
            <a:r>
              <a:rPr lang="en-US" smtClean="0"/>
              <a:t>23)</a:t>
            </a:r>
            <a:endParaRPr lang="en-US" dirty="0" smtClean="0"/>
          </a:p>
        </p:txBody>
      </p:sp>
    </p:spTree>
    <p:extLst>
      <p:ext uri="{BB962C8B-B14F-4D97-AF65-F5344CB8AC3E}">
        <p14:creationId xmlns:p14="http://schemas.microsoft.com/office/powerpoint/2010/main" val="267718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 vs. </a:t>
            </a:r>
            <a:r>
              <a:rPr lang="en-US" dirty="0"/>
              <a:t>U</a:t>
            </a:r>
            <a:r>
              <a:rPr lang="en-US" dirty="0" smtClean="0"/>
              <a:t>ser Testing</a:t>
            </a:r>
            <a:endParaRPr lang="en-US" dirty="0"/>
          </a:p>
        </p:txBody>
      </p:sp>
      <p:sp>
        <p:nvSpPr>
          <p:cNvPr id="3" name="Content Placeholder 2"/>
          <p:cNvSpPr>
            <a:spLocks noGrp="1"/>
          </p:cNvSpPr>
          <p:nvPr>
            <p:ph idx="1"/>
          </p:nvPr>
        </p:nvSpPr>
        <p:spPr>
          <a:xfrm>
            <a:off x="457200" y="1600200"/>
            <a:ext cx="8229600" cy="4792028"/>
          </a:xfrm>
        </p:spPr>
        <p:txBody>
          <a:bodyPr>
            <a:normAutofit lnSpcReduction="10000"/>
          </a:bodyPr>
          <a:lstStyle/>
          <a:p>
            <a:r>
              <a:rPr lang="en-US" dirty="0"/>
              <a:t>User tests are more </a:t>
            </a:r>
            <a:r>
              <a:rPr lang="en-US" dirty="0" smtClean="0"/>
              <a:t>effective at </a:t>
            </a:r>
            <a:r>
              <a:rPr lang="en-US" dirty="0"/>
              <a:t>revealing </a:t>
            </a:r>
            <a:r>
              <a:rPr lang="en-US" dirty="0" smtClean="0"/>
              <a:t>when </a:t>
            </a:r>
            <a:r>
              <a:rPr lang="en-US" dirty="0"/>
              <a:t>a </a:t>
            </a:r>
            <a:r>
              <a:rPr lang="en-US" dirty="0" smtClean="0"/>
              <a:t>system</a:t>
            </a:r>
            <a:r>
              <a:rPr lang="en-US" altLang="ja-JP" dirty="0" smtClean="0">
                <a:latin typeface="Arial"/>
              </a:rPr>
              <a:t>’</a:t>
            </a:r>
            <a:r>
              <a:rPr lang="en-US" dirty="0" smtClean="0"/>
              <a:t>s conceptual model is confusing</a:t>
            </a:r>
            <a:endParaRPr lang="en-US" dirty="0"/>
          </a:p>
          <a:p>
            <a:r>
              <a:rPr lang="en-US" dirty="0"/>
              <a:t>User tests are less effective at finding obscure problems</a:t>
            </a:r>
          </a:p>
          <a:p>
            <a:r>
              <a:rPr lang="en-US" dirty="0"/>
              <a:t>User tests are also much more </a:t>
            </a:r>
            <a:r>
              <a:rPr lang="en-US" dirty="0" smtClean="0"/>
              <a:t>expensive</a:t>
            </a:r>
            <a:endParaRPr lang="en-US" dirty="0"/>
          </a:p>
          <a:p>
            <a:endParaRPr lang="en-US" dirty="0" smtClean="0"/>
          </a:p>
          <a:p>
            <a:r>
              <a:rPr lang="en-US" b="1" dirty="0" smtClean="0"/>
              <a:t>Advice: use </a:t>
            </a:r>
            <a:r>
              <a:rPr lang="en-US" b="1" dirty="0"/>
              <a:t>HE first, </a:t>
            </a:r>
            <a:r>
              <a:rPr lang="en-US" b="1" dirty="0" smtClean="0"/>
              <a:t>to find the obvious problems, then user test. </a:t>
            </a:r>
            <a:endParaRPr lang="en-US" b="1" dirty="0"/>
          </a:p>
        </p:txBody>
      </p:sp>
    </p:spTree>
    <p:extLst>
      <p:ext uri="{BB962C8B-B14F-4D97-AF65-F5344CB8AC3E}">
        <p14:creationId xmlns:p14="http://schemas.microsoft.com/office/powerpoint/2010/main" val="95275084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a:t>
            </a:r>
            <a:endParaRPr lang="en-US" dirty="0"/>
          </a:p>
        </p:txBody>
      </p:sp>
      <p:sp>
        <p:nvSpPr>
          <p:cNvPr id="3" name="Content Placeholder 2"/>
          <p:cNvSpPr>
            <a:spLocks noGrp="1"/>
          </p:cNvSpPr>
          <p:nvPr>
            <p:ph idx="1"/>
          </p:nvPr>
        </p:nvSpPr>
        <p:spPr/>
        <p:txBody>
          <a:bodyPr/>
          <a:lstStyle/>
          <a:p>
            <a:r>
              <a:rPr lang="en-US" dirty="0" smtClean="0"/>
              <a:t>Let’s think of annoying usability problems</a:t>
            </a:r>
          </a:p>
          <a:p>
            <a:endParaRPr lang="en-US" dirty="0"/>
          </a:p>
          <a:p>
            <a:endParaRPr lang="en-US" dirty="0"/>
          </a:p>
        </p:txBody>
      </p:sp>
    </p:spTree>
    <p:extLst>
      <p:ext uri="{BB962C8B-B14F-4D97-AF65-F5344CB8AC3E}">
        <p14:creationId xmlns:p14="http://schemas.microsoft.com/office/powerpoint/2010/main" val="3969409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a:t>
            </a:r>
            <a:endParaRPr lang="en-US" dirty="0"/>
          </a:p>
        </p:txBody>
      </p:sp>
      <p:sp>
        <p:nvSpPr>
          <p:cNvPr id="3" name="Content Placeholder 2"/>
          <p:cNvSpPr>
            <a:spLocks noGrp="1"/>
          </p:cNvSpPr>
          <p:nvPr>
            <p:ph idx="1"/>
          </p:nvPr>
        </p:nvSpPr>
        <p:spPr/>
        <p:txBody>
          <a:bodyPr/>
          <a:lstStyle/>
          <a:p>
            <a:r>
              <a:rPr lang="en-US" dirty="0" smtClean="0"/>
              <a:t>Let’s think of annoying usability problems</a:t>
            </a:r>
          </a:p>
          <a:p>
            <a:endParaRPr lang="en-US" dirty="0" smtClean="0"/>
          </a:p>
          <a:p>
            <a:r>
              <a:rPr lang="en-US" dirty="0" smtClean="0"/>
              <a:t>Which usability heuristics are violated?</a:t>
            </a:r>
            <a:endParaRPr lang="en-US" dirty="0"/>
          </a:p>
          <a:p>
            <a:endParaRPr lang="en-US" dirty="0"/>
          </a:p>
        </p:txBody>
      </p:sp>
    </p:spTree>
    <p:extLst>
      <p:ext uri="{BB962C8B-B14F-4D97-AF65-F5344CB8AC3E}">
        <p14:creationId xmlns:p14="http://schemas.microsoft.com/office/powerpoint/2010/main" val="3024262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3" name="Content Placeholder 2"/>
          <p:cNvSpPr>
            <a:spLocks noGrp="1"/>
          </p:cNvSpPr>
          <p:nvPr>
            <p:ph idx="1"/>
          </p:nvPr>
        </p:nvSpPr>
        <p:spPr/>
        <p:txBody>
          <a:bodyPr/>
          <a:lstStyle/>
          <a:p>
            <a:r>
              <a:rPr lang="en-US" dirty="0" smtClean="0"/>
              <a:t>We’ll get started on Assignment 6 (heuristic evaluation) in class</a:t>
            </a:r>
          </a:p>
          <a:p>
            <a:endParaRPr lang="en-US" dirty="0"/>
          </a:p>
          <a:p>
            <a:r>
              <a:rPr lang="en-US" dirty="0" smtClean="0"/>
              <a:t>Pair with one other student</a:t>
            </a:r>
          </a:p>
          <a:p>
            <a:endParaRPr lang="en-US" dirty="0"/>
          </a:p>
          <a:p>
            <a:r>
              <a:rPr lang="en-US" dirty="0" smtClean="0"/>
              <a:t>Pick an interesting device or application to study</a:t>
            </a:r>
            <a:endParaRPr lang="en-US" dirty="0"/>
          </a:p>
        </p:txBody>
      </p:sp>
    </p:spTree>
    <p:extLst>
      <p:ext uri="{BB962C8B-B14F-4D97-AF65-F5344CB8AC3E}">
        <p14:creationId xmlns:p14="http://schemas.microsoft.com/office/powerpoint/2010/main" val="2414941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800" y="0"/>
            <a:ext cx="7006219" cy="6858000"/>
          </a:xfrm>
          <a:prstGeom prst="rect">
            <a:avLst/>
          </a:prstGeom>
        </p:spPr>
      </p:pic>
    </p:spTree>
    <p:extLst>
      <p:ext uri="{BB962C8B-B14F-4D97-AF65-F5344CB8AC3E}">
        <p14:creationId xmlns:p14="http://schemas.microsoft.com/office/powerpoint/2010/main" val="3545008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smtClean="0"/>
              <a:t>interesting items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Light switch (affordance? mapping? constraint?</a:t>
            </a:r>
            <a:r>
              <a:rPr lang="en-US" dirty="0" smtClean="0"/>
              <a:t>)</a:t>
            </a:r>
          </a:p>
          <a:p>
            <a:pPr marL="0" indent="0">
              <a:buNone/>
            </a:pPr>
            <a:endParaRPr lang="en-US" dirty="0"/>
          </a:p>
          <a:p>
            <a:r>
              <a:rPr lang="en-US" dirty="0" smtClean="0"/>
              <a:t>Wall clock (feedback vs. system status)</a:t>
            </a:r>
          </a:p>
          <a:p>
            <a:endParaRPr lang="en-US" dirty="0"/>
          </a:p>
          <a:p>
            <a:r>
              <a:rPr lang="en-US" dirty="0" smtClean="0"/>
              <a:t>Color as convention</a:t>
            </a:r>
          </a:p>
          <a:p>
            <a:endParaRPr lang="en-US" dirty="0"/>
          </a:p>
          <a:p>
            <a:r>
              <a:rPr lang="en-US" dirty="0" smtClean="0"/>
              <a:t>Clicker signs (mapping?)</a:t>
            </a:r>
          </a:p>
          <a:p>
            <a:endParaRPr lang="en-US" dirty="0"/>
          </a:p>
          <a:p>
            <a:r>
              <a:rPr lang="en-US" dirty="0" smtClean="0"/>
              <a:t>Backpack?</a:t>
            </a:r>
          </a:p>
          <a:p>
            <a:endParaRPr lang="en-US" dirty="0"/>
          </a:p>
          <a:p>
            <a:r>
              <a:rPr lang="en-US" dirty="0" smtClean="0"/>
              <a:t>Chalk?</a:t>
            </a:r>
          </a:p>
          <a:p>
            <a:endParaRPr lang="en-US" dirty="0"/>
          </a:p>
          <a:p>
            <a:r>
              <a:rPr lang="en-US" dirty="0" smtClean="0"/>
              <a:t>Projector</a:t>
            </a:r>
          </a:p>
        </p:txBody>
      </p:sp>
    </p:spTree>
    <p:extLst>
      <p:ext uri="{BB962C8B-B14F-4D97-AF65-F5344CB8AC3E}">
        <p14:creationId xmlns:p14="http://schemas.microsoft.com/office/powerpoint/2010/main" val="3751399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view of class</a:t>
            </a:r>
            <a:endParaRPr lang="en-US" dirty="0"/>
          </a:p>
        </p:txBody>
      </p:sp>
      <p:sp>
        <p:nvSpPr>
          <p:cNvPr id="3" name="Content Placeholder 2"/>
          <p:cNvSpPr>
            <a:spLocks noGrp="1"/>
          </p:cNvSpPr>
          <p:nvPr>
            <p:ph idx="1"/>
          </p:nvPr>
        </p:nvSpPr>
        <p:spPr/>
        <p:txBody>
          <a:bodyPr/>
          <a:lstStyle/>
          <a:p>
            <a:r>
              <a:rPr lang="en-US" dirty="0" smtClean="0"/>
              <a:t>First: understanding users</a:t>
            </a:r>
          </a:p>
          <a:p>
            <a:endParaRPr lang="en-US" dirty="0"/>
          </a:p>
          <a:p>
            <a:r>
              <a:rPr lang="en-US" dirty="0" smtClean="0"/>
              <a:t>Second: designing, sketching, expressing ideas</a:t>
            </a:r>
          </a:p>
          <a:p>
            <a:endParaRPr lang="en-US" dirty="0"/>
          </a:p>
          <a:p>
            <a:r>
              <a:rPr lang="en-US" dirty="0" smtClean="0"/>
              <a:t>Now: best practices for user interface design; evaluation techniques</a:t>
            </a:r>
            <a:endParaRPr lang="en-US" dirty="0"/>
          </a:p>
        </p:txBody>
      </p:sp>
    </p:spTree>
    <p:extLst>
      <p:ext uri="{BB962C8B-B14F-4D97-AF65-F5344CB8AC3E}">
        <p14:creationId xmlns:p14="http://schemas.microsoft.com/office/powerpoint/2010/main" val="26017012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8800" y="0"/>
            <a:ext cx="8003479" cy="6858000"/>
          </a:xfrm>
          <a:prstGeom prst="rect">
            <a:avLst/>
          </a:prstGeom>
        </p:spPr>
      </p:pic>
    </p:spTree>
    <p:extLst>
      <p:ext uri="{BB962C8B-B14F-4D97-AF65-F5344CB8AC3E}">
        <p14:creationId xmlns:p14="http://schemas.microsoft.com/office/powerpoint/2010/main" val="1102845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7700" y="0"/>
            <a:ext cx="5299364" cy="6858000"/>
          </a:xfrm>
          <a:prstGeom prst="rect">
            <a:avLst/>
          </a:prstGeom>
        </p:spPr>
      </p:pic>
    </p:spTree>
    <p:extLst>
      <p:ext uri="{BB962C8B-B14F-4D97-AF65-F5344CB8AC3E}">
        <p14:creationId xmlns:p14="http://schemas.microsoft.com/office/powerpoint/2010/main" val="3357397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Balancing usability with visual design</a:t>
            </a:r>
            <a:endParaRPr lang="en-US" dirty="0"/>
          </a:p>
        </p:txBody>
      </p:sp>
      <p:pic>
        <p:nvPicPr>
          <p:cNvPr id="4" name="Picture 3"/>
          <p:cNvPicPr>
            <a:picLocks noChangeAspect="1"/>
          </p:cNvPicPr>
          <p:nvPr/>
        </p:nvPicPr>
        <p:blipFill>
          <a:blip r:embed="rId3"/>
          <a:stretch>
            <a:fillRect/>
          </a:stretch>
        </p:blipFill>
        <p:spPr>
          <a:xfrm>
            <a:off x="472295" y="1541867"/>
            <a:ext cx="5432710" cy="4801814"/>
          </a:xfrm>
          <a:prstGeom prst="rect">
            <a:avLst/>
          </a:prstGeom>
        </p:spPr>
      </p:pic>
    </p:spTree>
    <p:extLst>
      <p:ext uri="{BB962C8B-B14F-4D97-AF65-F5344CB8AC3E}">
        <p14:creationId xmlns:p14="http://schemas.microsoft.com/office/powerpoint/2010/main" val="3949333262"/>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888</TotalTime>
  <Words>1916</Words>
  <Application>Microsoft Macintosh PowerPoint</Application>
  <PresentationFormat>On-screen Show (4:3)</PresentationFormat>
  <Paragraphs>216</Paragraphs>
  <Slides>44</Slides>
  <Notes>9</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Black</vt:lpstr>
      <vt:lpstr>Heuristic evaluation CSCI 5839 Fall 2014 </vt:lpstr>
      <vt:lpstr>Today</vt:lpstr>
      <vt:lpstr>Assignments</vt:lpstr>
      <vt:lpstr>Norman scavenger hunt</vt:lpstr>
      <vt:lpstr>Some interesting items</vt:lpstr>
      <vt:lpstr>High level view of class</vt:lpstr>
      <vt:lpstr>PowerPoint Presentation</vt:lpstr>
      <vt:lpstr>PowerPoint Presentation</vt:lpstr>
      <vt:lpstr>Balancing usability with visual design</vt:lpstr>
      <vt:lpstr>Balancing usability with visual design</vt:lpstr>
      <vt:lpstr>Norman on affordances</vt:lpstr>
      <vt:lpstr>Norman on affordances (2)</vt:lpstr>
      <vt:lpstr>Norman on affordances (3)</vt:lpstr>
      <vt:lpstr>Norman on affordances (4)</vt:lpstr>
      <vt:lpstr>Norman on affordances (5)</vt:lpstr>
      <vt:lpstr>Norman on affordances (6)</vt:lpstr>
      <vt:lpstr>Norman: takeaways</vt:lpstr>
      <vt:lpstr>What’s missing?</vt:lpstr>
      <vt:lpstr>What’s missing?</vt:lpstr>
      <vt:lpstr>Emotional Design (Norman, 2004)</vt:lpstr>
      <vt:lpstr>Playfulness and fun</vt:lpstr>
      <vt:lpstr>Technology with personality</vt:lpstr>
      <vt:lpstr>Other aspects of design</vt:lpstr>
      <vt:lpstr>What else do we need to know?</vt:lpstr>
      <vt:lpstr>Heuristic evaluation</vt:lpstr>
      <vt:lpstr>What’s a heuristic?</vt:lpstr>
      <vt:lpstr>What’s a heuristic?</vt:lpstr>
      <vt:lpstr>HE vs. user testing</vt:lpstr>
      <vt:lpstr>Why HE is great</vt:lpstr>
      <vt:lpstr>How many evaluators are needed?</vt:lpstr>
      <vt:lpstr>Phases of Heuristic Evaluation </vt:lpstr>
      <vt:lpstr>Which heuristics to use?</vt:lpstr>
      <vt:lpstr>Find which heuristic is violated</vt:lpstr>
      <vt:lpstr>Example of applying the heuristics</vt:lpstr>
      <vt:lpstr>Record the problem</vt:lpstr>
      <vt:lpstr>Keep looking for problems!</vt:lpstr>
      <vt:lpstr>What about multiple problems?</vt:lpstr>
      <vt:lpstr>Nielsen’s Severity Ratings</vt:lpstr>
      <vt:lpstr>False positives</vt:lpstr>
      <vt:lpstr>HE vs. User Testing</vt:lpstr>
      <vt:lpstr>Practice</vt:lpstr>
      <vt:lpstr>Practice</vt:lpstr>
      <vt:lpstr>Next time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 aloud </dc:title>
  <dc:creator>Shaun Kane</dc:creator>
  <cp:lastModifiedBy>Shaun Kane</cp:lastModifiedBy>
  <cp:revision>227</cp:revision>
  <dcterms:created xsi:type="dcterms:W3CDTF">2014-10-16T19:05:29Z</dcterms:created>
  <dcterms:modified xsi:type="dcterms:W3CDTF">2014-10-28T20:01:58Z</dcterms:modified>
</cp:coreProperties>
</file>